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59" r:id="rId5"/>
    <p:sldId id="263" r:id="rId6"/>
    <p:sldId id="267" r:id="rId7"/>
    <p:sldId id="265" r:id="rId8"/>
    <p:sldId id="274" r:id="rId9"/>
    <p:sldId id="275" r:id="rId10"/>
    <p:sldId id="266" r:id="rId11"/>
    <p:sldId id="27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1800" baseline="0" dirty="0"/>
              <a:t>Motifs d’admission en réanimation au diagnostic</a:t>
            </a:r>
            <a:endParaRPr lang="fr-FR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Feuil1!$B$3:$B$8</c:f>
              <c:strCache>
                <c:ptCount val="6"/>
                <c:pt idx="0">
                  <c:v>Insuffisance respiratoire</c:v>
                </c:pt>
                <c:pt idx="1">
                  <c:v>décompensaion oedèmo-ascitique</c:v>
                </c:pt>
                <c:pt idx="2">
                  <c:v>insuffisance hépato-cellulaire</c:v>
                </c:pt>
                <c:pt idx="3">
                  <c:v>Iatrogène</c:v>
                </c:pt>
                <c:pt idx="4">
                  <c:v>Insuffisance hémodynamique</c:v>
                </c:pt>
                <c:pt idx="5">
                  <c:v>Malaise grave</c:v>
                </c:pt>
              </c:strCache>
            </c:strRef>
          </c:cat>
          <c:val>
            <c:numRef>
              <c:f>Feuil1!$C$3:$C$8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42-436C-A914-D1B9E33AE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8079840"/>
        <c:axId val="368078200"/>
      </c:barChart>
      <c:catAx>
        <c:axId val="36807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8078200"/>
        <c:crosses val="autoZero"/>
        <c:auto val="1"/>
        <c:lblAlgn val="ctr"/>
        <c:lblOffset val="100"/>
        <c:noMultiLvlLbl val="0"/>
      </c:catAx>
      <c:valAx>
        <c:axId val="368078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36807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"/>
          <c:y val="0.20197906120659895"/>
          <c:w val="0.96380957932198008"/>
          <c:h val="0.686750142552919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'Tableaux fréquences'!$J$24</c:f>
              <c:strCache>
                <c:ptCount val="1"/>
                <c:pt idx="0">
                  <c:v>NR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'Tableaux fréquences'!$K$23:$N$23</c:f>
              <c:strCache>
                <c:ptCount val="4"/>
                <c:pt idx="0">
                  <c:v>J14</c:v>
                </c:pt>
                <c:pt idx="1">
                  <c:v>J21</c:v>
                </c:pt>
                <c:pt idx="2">
                  <c:v>J28</c:v>
                </c:pt>
                <c:pt idx="3">
                  <c:v>J-1Conditionement</c:v>
                </c:pt>
              </c:strCache>
            </c:strRef>
          </c:cat>
          <c:val>
            <c:numRef>
              <c:f>'Tableaux fréquences'!$K$24:$N$24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94-44F5-8EC7-EFF1540E8400}"/>
            </c:ext>
          </c:extLst>
        </c:ser>
        <c:ser>
          <c:idx val="1"/>
          <c:order val="1"/>
          <c:tx>
            <c:strRef>
              <c:f>'Tableaux fréquences'!$J$25</c:f>
              <c:strCache>
                <c:ptCount val="1"/>
                <c:pt idx="0">
                  <c:v>RP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'Tableaux fréquences'!$K$23:$N$23</c:f>
              <c:strCache>
                <c:ptCount val="4"/>
                <c:pt idx="0">
                  <c:v>J14</c:v>
                </c:pt>
                <c:pt idx="1">
                  <c:v>J21</c:v>
                </c:pt>
                <c:pt idx="2">
                  <c:v>J28</c:v>
                </c:pt>
                <c:pt idx="3">
                  <c:v>J-1Conditionement</c:v>
                </c:pt>
              </c:strCache>
            </c:strRef>
          </c:cat>
          <c:val>
            <c:numRef>
              <c:f>'Tableaux fréquences'!$K$25:$N$25</c:f>
              <c:numCache>
                <c:formatCode>General</c:formatCode>
                <c:ptCount val="4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94-44F5-8EC7-EFF1540E8400}"/>
            </c:ext>
          </c:extLst>
        </c:ser>
        <c:ser>
          <c:idx val="2"/>
          <c:order val="2"/>
          <c:tx>
            <c:strRef>
              <c:f>'Tableaux fréquences'!$J$26</c:f>
              <c:strCache>
                <c:ptCount val="1"/>
                <c:pt idx="0">
                  <c:v>RC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fr-F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'Tableaux fréquences'!$K$23:$N$23</c:f>
              <c:strCache>
                <c:ptCount val="4"/>
                <c:pt idx="0">
                  <c:v>J14</c:v>
                </c:pt>
                <c:pt idx="1">
                  <c:v>J21</c:v>
                </c:pt>
                <c:pt idx="2">
                  <c:v>J28</c:v>
                </c:pt>
                <c:pt idx="3">
                  <c:v>J-1Conditionement</c:v>
                </c:pt>
              </c:strCache>
            </c:strRef>
          </c:cat>
          <c:val>
            <c:numRef>
              <c:f>'Tableaux fréquences'!$K$26:$N$26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94-44F5-8EC7-EFF1540E840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30602224"/>
        <c:axId val="330606144"/>
      </c:barChart>
      <c:catAx>
        <c:axId val="33060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fr-FR"/>
          </a:p>
        </c:txPr>
        <c:crossAx val="330606144"/>
        <c:crosses val="autoZero"/>
        <c:auto val="1"/>
        <c:lblAlgn val="ctr"/>
        <c:lblOffset val="100"/>
        <c:noMultiLvlLbl val="0"/>
      </c:catAx>
      <c:valAx>
        <c:axId val="330606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0602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fr-F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2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fr-F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6CA342-9463-4A8B-B47A-3B32CD397CCD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CC1EF8A-FA57-412B-A38D-9FEF68DFA478}">
      <dgm:prSet/>
      <dgm:spPr/>
      <dgm:t>
        <a:bodyPr/>
        <a:lstStyle/>
        <a:p>
          <a:r>
            <a:rPr lang="fr-FR" dirty="0"/>
            <a:t>ETUDE NON INTERVENTIONNELLE </a:t>
          </a:r>
        </a:p>
        <a:p>
          <a:r>
            <a:rPr lang="fr-FR" dirty="0"/>
            <a:t>MONOCENTRIQUE RETROSPECTIVE  2007-2021 </a:t>
          </a:r>
          <a:endParaRPr lang="en-US" dirty="0"/>
        </a:p>
      </dgm:t>
    </dgm:pt>
    <dgm:pt modelId="{7716C343-3D07-412E-A25A-CF9ACF06E7E8}" type="parTrans" cxnId="{30528054-5800-46DC-8D18-557380F38344}">
      <dgm:prSet/>
      <dgm:spPr/>
      <dgm:t>
        <a:bodyPr/>
        <a:lstStyle/>
        <a:p>
          <a:endParaRPr lang="en-US"/>
        </a:p>
      </dgm:t>
    </dgm:pt>
    <dgm:pt modelId="{64BC1BBF-06DA-40C1-95CE-C4E9B7C5C08C}" type="sibTrans" cxnId="{30528054-5800-46DC-8D18-557380F38344}">
      <dgm:prSet/>
      <dgm:spPr/>
      <dgm:t>
        <a:bodyPr/>
        <a:lstStyle/>
        <a:p>
          <a:endParaRPr lang="en-US"/>
        </a:p>
      </dgm:t>
    </dgm:pt>
    <dgm:pt modelId="{7CD5D28E-DFFB-4C28-A075-4BEBA3DD6D68}">
      <dgm:prSet/>
      <dgm:spPr/>
      <dgm:t>
        <a:bodyPr/>
        <a:lstStyle/>
        <a:p>
          <a:r>
            <a:rPr lang="fr-FR" dirty="0"/>
            <a:t>CRITERES  D’INCLUSION</a:t>
          </a:r>
          <a:endParaRPr lang="en-US" dirty="0"/>
        </a:p>
      </dgm:t>
    </dgm:pt>
    <dgm:pt modelId="{84E93029-01C2-4FCC-A190-89C2594AA24D}" type="parTrans" cxnId="{DB5C7F7D-FE7C-4497-8727-448AFA2EF519}">
      <dgm:prSet/>
      <dgm:spPr/>
      <dgm:t>
        <a:bodyPr/>
        <a:lstStyle/>
        <a:p>
          <a:endParaRPr lang="en-US"/>
        </a:p>
      </dgm:t>
    </dgm:pt>
    <dgm:pt modelId="{ECD8BA93-8CCE-4088-9DE9-D2FA9B8BBAC5}" type="sibTrans" cxnId="{DB5C7F7D-FE7C-4497-8727-448AFA2EF519}">
      <dgm:prSet/>
      <dgm:spPr/>
      <dgm:t>
        <a:bodyPr/>
        <a:lstStyle/>
        <a:p>
          <a:endParaRPr lang="en-US"/>
        </a:p>
      </dgm:t>
    </dgm:pt>
    <dgm:pt modelId="{D473C6A0-3ECD-49B7-AB39-2D7BFFDEFFDF}">
      <dgm:prSet/>
      <dgm:spPr/>
      <dgm:t>
        <a:bodyPr/>
        <a:lstStyle/>
        <a:p>
          <a:r>
            <a:rPr lang="fr-FR"/>
            <a:t>Nouveau-né </a:t>
          </a:r>
          <a:endParaRPr lang="en-US"/>
        </a:p>
      </dgm:t>
    </dgm:pt>
    <dgm:pt modelId="{14960971-01EC-47F2-A664-50DBA4401E06}" type="parTrans" cxnId="{CC291D5F-5E31-43A6-915F-73101AF9A52D}">
      <dgm:prSet/>
      <dgm:spPr/>
      <dgm:t>
        <a:bodyPr/>
        <a:lstStyle/>
        <a:p>
          <a:endParaRPr lang="en-US"/>
        </a:p>
      </dgm:t>
    </dgm:pt>
    <dgm:pt modelId="{96014876-FDDE-4E50-A265-DF82BFBE7CB6}" type="sibTrans" cxnId="{CC291D5F-5E31-43A6-915F-73101AF9A52D}">
      <dgm:prSet/>
      <dgm:spPr/>
      <dgm:t>
        <a:bodyPr/>
        <a:lstStyle/>
        <a:p>
          <a:endParaRPr lang="en-US"/>
        </a:p>
      </dgm:t>
    </dgm:pt>
    <dgm:pt modelId="{911C8654-9ECB-4F82-BDF2-555EF498D020}">
      <dgm:prSet/>
      <dgm:spPr/>
      <dgm:t>
        <a:bodyPr/>
        <a:lstStyle/>
        <a:p>
          <a:r>
            <a:rPr lang="fr-FR" dirty="0"/>
            <a:t>Syndrome d’activation </a:t>
          </a:r>
          <a:r>
            <a:rPr lang="fr-FR" dirty="0" err="1"/>
            <a:t>lympho</a:t>
          </a:r>
          <a:r>
            <a:rPr lang="fr-FR" dirty="0"/>
            <a:t>-histiocytaire (score Histiocyte Society &gt;5/8)</a:t>
          </a:r>
          <a:endParaRPr lang="en-US" dirty="0"/>
        </a:p>
      </dgm:t>
    </dgm:pt>
    <dgm:pt modelId="{21D9D264-A954-4F8C-A8DD-27DC5C8E52F6}" type="parTrans" cxnId="{80D29AB2-57EB-44BB-BEF2-1CDFF71A69B8}">
      <dgm:prSet/>
      <dgm:spPr/>
      <dgm:t>
        <a:bodyPr/>
        <a:lstStyle/>
        <a:p>
          <a:endParaRPr lang="en-US"/>
        </a:p>
      </dgm:t>
    </dgm:pt>
    <dgm:pt modelId="{5964A9E4-D128-4C47-BC78-ABE503CA03C3}" type="sibTrans" cxnId="{80D29AB2-57EB-44BB-BEF2-1CDFF71A69B8}">
      <dgm:prSet/>
      <dgm:spPr/>
      <dgm:t>
        <a:bodyPr/>
        <a:lstStyle/>
        <a:p>
          <a:endParaRPr lang="en-US"/>
        </a:p>
      </dgm:t>
    </dgm:pt>
    <dgm:pt modelId="{62910962-2E87-4191-B44B-E1EAA5A8E00E}">
      <dgm:prSet/>
      <dgm:spPr/>
      <dgm:t>
        <a:bodyPr/>
        <a:lstStyle/>
        <a:p>
          <a:r>
            <a:rPr lang="fr-FR" dirty="0"/>
            <a:t>Identification génétique </a:t>
          </a:r>
          <a:endParaRPr lang="en-US" dirty="0"/>
        </a:p>
      </dgm:t>
    </dgm:pt>
    <dgm:pt modelId="{48F9CC77-238C-4657-8A2B-E286B31433FD}" type="parTrans" cxnId="{F955CF2D-5F73-4D40-A9EB-1B9D50D607A0}">
      <dgm:prSet/>
      <dgm:spPr/>
      <dgm:t>
        <a:bodyPr/>
        <a:lstStyle/>
        <a:p>
          <a:endParaRPr lang="en-US"/>
        </a:p>
      </dgm:t>
    </dgm:pt>
    <dgm:pt modelId="{7A4C6DC6-D0FA-4F7E-A5BE-97963802161D}" type="sibTrans" cxnId="{F955CF2D-5F73-4D40-A9EB-1B9D50D607A0}">
      <dgm:prSet/>
      <dgm:spPr/>
      <dgm:t>
        <a:bodyPr/>
        <a:lstStyle/>
        <a:p>
          <a:endParaRPr lang="en-US"/>
        </a:p>
      </dgm:t>
    </dgm:pt>
    <dgm:pt modelId="{9C0C2340-64F6-4628-8004-3CDE7C1132A8}" type="pres">
      <dgm:prSet presAssocID="{4A6CA342-9463-4A8B-B47A-3B32CD397CCD}" presName="linear" presStyleCnt="0">
        <dgm:presLayoutVars>
          <dgm:dir/>
          <dgm:animLvl val="lvl"/>
          <dgm:resizeHandles val="exact"/>
        </dgm:presLayoutVars>
      </dgm:prSet>
      <dgm:spPr/>
    </dgm:pt>
    <dgm:pt modelId="{3986C080-839C-4860-901C-0D106CC29CB4}" type="pres">
      <dgm:prSet presAssocID="{BCC1EF8A-FA57-412B-A38D-9FEF68DFA478}" presName="parentLin" presStyleCnt="0"/>
      <dgm:spPr/>
    </dgm:pt>
    <dgm:pt modelId="{B984B26F-C8D8-4706-9FB9-2BA7F658938D}" type="pres">
      <dgm:prSet presAssocID="{BCC1EF8A-FA57-412B-A38D-9FEF68DFA478}" presName="parentLeftMargin" presStyleLbl="node1" presStyleIdx="0" presStyleCnt="2"/>
      <dgm:spPr/>
    </dgm:pt>
    <dgm:pt modelId="{D5476E0F-7F66-4730-94D6-8FF4317899FB}" type="pres">
      <dgm:prSet presAssocID="{BCC1EF8A-FA57-412B-A38D-9FEF68DFA478}" presName="parentText" presStyleLbl="node1" presStyleIdx="0" presStyleCnt="2" custScaleY="266749">
        <dgm:presLayoutVars>
          <dgm:chMax val="0"/>
          <dgm:bulletEnabled val="1"/>
        </dgm:presLayoutVars>
      </dgm:prSet>
      <dgm:spPr/>
    </dgm:pt>
    <dgm:pt modelId="{D737C532-5004-403B-B7A6-87D644AC667E}" type="pres">
      <dgm:prSet presAssocID="{BCC1EF8A-FA57-412B-A38D-9FEF68DFA478}" presName="negativeSpace" presStyleCnt="0"/>
      <dgm:spPr/>
    </dgm:pt>
    <dgm:pt modelId="{405105C9-71ED-4F08-8176-983CC3FB6EA8}" type="pres">
      <dgm:prSet presAssocID="{BCC1EF8A-FA57-412B-A38D-9FEF68DFA478}" presName="childText" presStyleLbl="conFgAcc1" presStyleIdx="0" presStyleCnt="2">
        <dgm:presLayoutVars>
          <dgm:bulletEnabled val="1"/>
        </dgm:presLayoutVars>
      </dgm:prSet>
      <dgm:spPr/>
    </dgm:pt>
    <dgm:pt modelId="{CC152E49-B951-49ED-B21D-96655DFC3974}" type="pres">
      <dgm:prSet presAssocID="{64BC1BBF-06DA-40C1-95CE-C4E9B7C5C08C}" presName="spaceBetweenRectangles" presStyleCnt="0"/>
      <dgm:spPr/>
    </dgm:pt>
    <dgm:pt modelId="{B173516F-7CB5-4186-98A0-ABA814782C96}" type="pres">
      <dgm:prSet presAssocID="{7CD5D28E-DFFB-4C28-A075-4BEBA3DD6D68}" presName="parentLin" presStyleCnt="0"/>
      <dgm:spPr/>
    </dgm:pt>
    <dgm:pt modelId="{F044EE39-291C-4472-B42D-143FD9139B77}" type="pres">
      <dgm:prSet presAssocID="{7CD5D28E-DFFB-4C28-A075-4BEBA3DD6D68}" presName="parentLeftMargin" presStyleLbl="node1" presStyleIdx="0" presStyleCnt="2"/>
      <dgm:spPr/>
    </dgm:pt>
    <dgm:pt modelId="{8D583432-2D2A-4A19-87E0-6E39DF246F9D}" type="pres">
      <dgm:prSet presAssocID="{7CD5D28E-DFFB-4C28-A075-4BEBA3DD6D68}" presName="parentText" presStyleLbl="node1" presStyleIdx="1" presStyleCnt="2" custScaleY="200266">
        <dgm:presLayoutVars>
          <dgm:chMax val="0"/>
          <dgm:bulletEnabled val="1"/>
        </dgm:presLayoutVars>
      </dgm:prSet>
      <dgm:spPr/>
    </dgm:pt>
    <dgm:pt modelId="{FC24E971-4740-4465-ACAD-F66C0AA154C1}" type="pres">
      <dgm:prSet presAssocID="{7CD5D28E-DFFB-4C28-A075-4BEBA3DD6D68}" presName="negativeSpace" presStyleCnt="0"/>
      <dgm:spPr/>
    </dgm:pt>
    <dgm:pt modelId="{E1DB7B94-189F-4741-83E8-41D6795CF8CE}" type="pres">
      <dgm:prSet presAssocID="{7CD5D28E-DFFB-4C28-A075-4BEBA3DD6D6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53F9C908-1CE6-421A-87B8-1AF0FFFEE888}" type="presOf" srcId="{BCC1EF8A-FA57-412B-A38D-9FEF68DFA478}" destId="{B984B26F-C8D8-4706-9FB9-2BA7F658938D}" srcOrd="0" destOrd="0" presId="urn:microsoft.com/office/officeart/2005/8/layout/list1"/>
    <dgm:cxn modelId="{F955CF2D-5F73-4D40-A9EB-1B9D50D607A0}" srcId="{7CD5D28E-DFFB-4C28-A075-4BEBA3DD6D68}" destId="{62910962-2E87-4191-B44B-E1EAA5A8E00E}" srcOrd="2" destOrd="0" parTransId="{48F9CC77-238C-4657-8A2B-E286B31433FD}" sibTransId="{7A4C6DC6-D0FA-4F7E-A5BE-97963802161D}"/>
    <dgm:cxn modelId="{3CC64A40-F8F6-4B7D-9B56-CF1F8BED3762}" type="presOf" srcId="{911C8654-9ECB-4F82-BDF2-555EF498D020}" destId="{E1DB7B94-189F-4741-83E8-41D6795CF8CE}" srcOrd="0" destOrd="1" presId="urn:microsoft.com/office/officeart/2005/8/layout/list1"/>
    <dgm:cxn modelId="{CC291D5F-5E31-43A6-915F-73101AF9A52D}" srcId="{7CD5D28E-DFFB-4C28-A075-4BEBA3DD6D68}" destId="{D473C6A0-3ECD-49B7-AB39-2D7BFFDEFFDF}" srcOrd="0" destOrd="0" parTransId="{14960971-01EC-47F2-A664-50DBA4401E06}" sibTransId="{96014876-FDDE-4E50-A265-DF82BFBE7CB6}"/>
    <dgm:cxn modelId="{30528054-5800-46DC-8D18-557380F38344}" srcId="{4A6CA342-9463-4A8B-B47A-3B32CD397CCD}" destId="{BCC1EF8A-FA57-412B-A38D-9FEF68DFA478}" srcOrd="0" destOrd="0" parTransId="{7716C343-3D07-412E-A25A-CF9ACF06E7E8}" sibTransId="{64BC1BBF-06DA-40C1-95CE-C4E9B7C5C08C}"/>
    <dgm:cxn modelId="{D4397D56-B29C-4C08-924A-1A58D35DBFAF}" type="presOf" srcId="{D473C6A0-3ECD-49B7-AB39-2D7BFFDEFFDF}" destId="{E1DB7B94-189F-4741-83E8-41D6795CF8CE}" srcOrd="0" destOrd="0" presId="urn:microsoft.com/office/officeart/2005/8/layout/list1"/>
    <dgm:cxn modelId="{5EE1C559-90F3-453B-B11A-76CA61433C0B}" type="presOf" srcId="{62910962-2E87-4191-B44B-E1EAA5A8E00E}" destId="{E1DB7B94-189F-4741-83E8-41D6795CF8CE}" srcOrd="0" destOrd="2" presId="urn:microsoft.com/office/officeart/2005/8/layout/list1"/>
    <dgm:cxn modelId="{DB5C7F7D-FE7C-4497-8727-448AFA2EF519}" srcId="{4A6CA342-9463-4A8B-B47A-3B32CD397CCD}" destId="{7CD5D28E-DFFB-4C28-A075-4BEBA3DD6D68}" srcOrd="1" destOrd="0" parTransId="{84E93029-01C2-4FCC-A190-89C2594AA24D}" sibTransId="{ECD8BA93-8CCE-4088-9DE9-D2FA9B8BBAC5}"/>
    <dgm:cxn modelId="{2A4F627E-F771-4373-B676-9BF1392BA0EA}" type="presOf" srcId="{BCC1EF8A-FA57-412B-A38D-9FEF68DFA478}" destId="{D5476E0F-7F66-4730-94D6-8FF4317899FB}" srcOrd="1" destOrd="0" presId="urn:microsoft.com/office/officeart/2005/8/layout/list1"/>
    <dgm:cxn modelId="{46EC389B-A14D-414B-A3E9-5F31BEA2B472}" type="presOf" srcId="{7CD5D28E-DFFB-4C28-A075-4BEBA3DD6D68}" destId="{8D583432-2D2A-4A19-87E0-6E39DF246F9D}" srcOrd="1" destOrd="0" presId="urn:microsoft.com/office/officeart/2005/8/layout/list1"/>
    <dgm:cxn modelId="{80D29AB2-57EB-44BB-BEF2-1CDFF71A69B8}" srcId="{7CD5D28E-DFFB-4C28-A075-4BEBA3DD6D68}" destId="{911C8654-9ECB-4F82-BDF2-555EF498D020}" srcOrd="1" destOrd="0" parTransId="{21D9D264-A954-4F8C-A8DD-27DC5C8E52F6}" sibTransId="{5964A9E4-D128-4C47-BC78-ABE503CA03C3}"/>
    <dgm:cxn modelId="{663E08E5-DEDF-499C-A287-E9D2E2D1A6DC}" type="presOf" srcId="{7CD5D28E-DFFB-4C28-A075-4BEBA3DD6D68}" destId="{F044EE39-291C-4472-B42D-143FD9139B77}" srcOrd="0" destOrd="0" presId="urn:microsoft.com/office/officeart/2005/8/layout/list1"/>
    <dgm:cxn modelId="{0C32CFEF-8636-4CAA-B5E0-A5D780121A88}" type="presOf" srcId="{4A6CA342-9463-4A8B-B47A-3B32CD397CCD}" destId="{9C0C2340-64F6-4628-8004-3CDE7C1132A8}" srcOrd="0" destOrd="0" presId="urn:microsoft.com/office/officeart/2005/8/layout/list1"/>
    <dgm:cxn modelId="{18FF8307-391C-4581-8A8A-88CC1A1ADD18}" type="presParOf" srcId="{9C0C2340-64F6-4628-8004-3CDE7C1132A8}" destId="{3986C080-839C-4860-901C-0D106CC29CB4}" srcOrd="0" destOrd="0" presId="urn:microsoft.com/office/officeart/2005/8/layout/list1"/>
    <dgm:cxn modelId="{CE65A38C-43A7-4B90-9082-3A72E07951AF}" type="presParOf" srcId="{3986C080-839C-4860-901C-0D106CC29CB4}" destId="{B984B26F-C8D8-4706-9FB9-2BA7F658938D}" srcOrd="0" destOrd="0" presId="urn:microsoft.com/office/officeart/2005/8/layout/list1"/>
    <dgm:cxn modelId="{C8E75082-D13B-46BF-8C81-E11A3B833500}" type="presParOf" srcId="{3986C080-839C-4860-901C-0D106CC29CB4}" destId="{D5476E0F-7F66-4730-94D6-8FF4317899FB}" srcOrd="1" destOrd="0" presId="urn:microsoft.com/office/officeart/2005/8/layout/list1"/>
    <dgm:cxn modelId="{EB1E230C-3785-478E-AEE8-63735D97CA70}" type="presParOf" srcId="{9C0C2340-64F6-4628-8004-3CDE7C1132A8}" destId="{D737C532-5004-403B-B7A6-87D644AC667E}" srcOrd="1" destOrd="0" presId="urn:microsoft.com/office/officeart/2005/8/layout/list1"/>
    <dgm:cxn modelId="{B751362E-7A7A-4D97-AFF8-B109667F5363}" type="presParOf" srcId="{9C0C2340-64F6-4628-8004-3CDE7C1132A8}" destId="{405105C9-71ED-4F08-8176-983CC3FB6EA8}" srcOrd="2" destOrd="0" presId="urn:microsoft.com/office/officeart/2005/8/layout/list1"/>
    <dgm:cxn modelId="{0BE719FB-4BEA-4C40-BF56-8BD326EDC8D1}" type="presParOf" srcId="{9C0C2340-64F6-4628-8004-3CDE7C1132A8}" destId="{CC152E49-B951-49ED-B21D-96655DFC3974}" srcOrd="3" destOrd="0" presId="urn:microsoft.com/office/officeart/2005/8/layout/list1"/>
    <dgm:cxn modelId="{3C686561-78B3-47BD-BA35-344D87726FE7}" type="presParOf" srcId="{9C0C2340-64F6-4628-8004-3CDE7C1132A8}" destId="{B173516F-7CB5-4186-98A0-ABA814782C96}" srcOrd="4" destOrd="0" presId="urn:microsoft.com/office/officeart/2005/8/layout/list1"/>
    <dgm:cxn modelId="{F0CBA2E7-6BAE-4276-B3D1-289C93ECADF0}" type="presParOf" srcId="{B173516F-7CB5-4186-98A0-ABA814782C96}" destId="{F044EE39-291C-4472-B42D-143FD9139B77}" srcOrd="0" destOrd="0" presId="urn:microsoft.com/office/officeart/2005/8/layout/list1"/>
    <dgm:cxn modelId="{4CD29298-F528-4F18-A39C-94E93CF7AC51}" type="presParOf" srcId="{B173516F-7CB5-4186-98A0-ABA814782C96}" destId="{8D583432-2D2A-4A19-87E0-6E39DF246F9D}" srcOrd="1" destOrd="0" presId="urn:microsoft.com/office/officeart/2005/8/layout/list1"/>
    <dgm:cxn modelId="{C536B7FC-9D55-45B9-A4F3-162A32FF387C}" type="presParOf" srcId="{9C0C2340-64F6-4628-8004-3CDE7C1132A8}" destId="{FC24E971-4740-4465-ACAD-F66C0AA154C1}" srcOrd="5" destOrd="0" presId="urn:microsoft.com/office/officeart/2005/8/layout/list1"/>
    <dgm:cxn modelId="{7C471611-F773-436D-B028-958477708160}" type="presParOf" srcId="{9C0C2340-64F6-4628-8004-3CDE7C1132A8}" destId="{E1DB7B94-189F-4741-83E8-41D6795CF8C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3702D3-58E6-4778-A3F2-5638E173A13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B640BF5-048A-402C-90E5-F087F369951D}">
      <dgm:prSet/>
      <dgm:spPr/>
      <dgm:t>
        <a:bodyPr/>
        <a:lstStyle/>
        <a:p>
          <a:r>
            <a:rPr lang="fr-FR"/>
            <a:t>13 enfants, 9 garçons, 4 filles, 3 prématurés</a:t>
          </a:r>
          <a:endParaRPr lang="en-US"/>
        </a:p>
      </dgm:t>
    </dgm:pt>
    <dgm:pt modelId="{40490E16-D73D-4131-AE03-332A0791A0CA}" type="parTrans" cxnId="{AB44A71D-27D6-42FD-B170-A6236974DF07}">
      <dgm:prSet/>
      <dgm:spPr/>
      <dgm:t>
        <a:bodyPr/>
        <a:lstStyle/>
        <a:p>
          <a:endParaRPr lang="en-US"/>
        </a:p>
      </dgm:t>
    </dgm:pt>
    <dgm:pt modelId="{06A12922-6347-4880-A67F-88516AD52C15}" type="sibTrans" cxnId="{AB44A71D-27D6-42FD-B170-A6236974DF07}">
      <dgm:prSet/>
      <dgm:spPr/>
      <dgm:t>
        <a:bodyPr/>
        <a:lstStyle/>
        <a:p>
          <a:endParaRPr lang="en-US"/>
        </a:p>
      </dgm:t>
    </dgm:pt>
    <dgm:pt modelId="{BA006C63-FBAA-4FAB-91BA-22360453ADEB}">
      <dgm:prSet/>
      <dgm:spPr/>
      <dgm:t>
        <a:bodyPr/>
        <a:lstStyle/>
        <a:p>
          <a:r>
            <a:rPr lang="fr-FR" dirty="0"/>
            <a:t>Génétique :  Perforine, </a:t>
          </a:r>
          <a:r>
            <a:rPr lang="fr-FR" dirty="0" err="1"/>
            <a:t>Munc</a:t>
          </a:r>
          <a:r>
            <a:rPr lang="fr-FR" dirty="0"/>
            <a:t> 13-4, Rab27a</a:t>
          </a:r>
          <a:endParaRPr lang="en-US" dirty="0"/>
        </a:p>
      </dgm:t>
    </dgm:pt>
    <dgm:pt modelId="{4F1FE67A-E2DF-474B-9DF8-37048E31A7F0}" type="parTrans" cxnId="{F4A740B5-B19C-4A90-8BC8-5B2BCCA6D72B}">
      <dgm:prSet/>
      <dgm:spPr/>
      <dgm:t>
        <a:bodyPr/>
        <a:lstStyle/>
        <a:p>
          <a:endParaRPr lang="en-US"/>
        </a:p>
      </dgm:t>
    </dgm:pt>
    <dgm:pt modelId="{66DCAB57-2C5F-48BA-9536-0893DDB5D988}" type="sibTrans" cxnId="{F4A740B5-B19C-4A90-8BC8-5B2BCCA6D72B}">
      <dgm:prSet/>
      <dgm:spPr/>
      <dgm:t>
        <a:bodyPr/>
        <a:lstStyle/>
        <a:p>
          <a:endParaRPr lang="en-US"/>
        </a:p>
      </dgm:t>
    </dgm:pt>
    <dgm:pt modelId="{CA7A286A-F6DE-46EB-ADE4-D5EC690EA71E}">
      <dgm:prSet/>
      <dgm:spPr/>
      <dgm:t>
        <a:bodyPr/>
        <a:lstStyle/>
        <a:p>
          <a:r>
            <a:rPr lang="fr-FR"/>
            <a:t>Age médian des 1</a:t>
          </a:r>
          <a:r>
            <a:rPr lang="fr-FR" baseline="30000"/>
            <a:t>er</a:t>
          </a:r>
          <a:r>
            <a:rPr lang="fr-FR"/>
            <a:t> signes : 2 j (0 à 37)</a:t>
          </a:r>
          <a:endParaRPr lang="en-US"/>
        </a:p>
      </dgm:t>
    </dgm:pt>
    <dgm:pt modelId="{1CCB89F1-2D27-4F10-9B55-82CF0A7F5408}" type="parTrans" cxnId="{162A14D7-875D-4005-8561-5B9A7CB54C16}">
      <dgm:prSet/>
      <dgm:spPr/>
      <dgm:t>
        <a:bodyPr/>
        <a:lstStyle/>
        <a:p>
          <a:endParaRPr lang="en-US"/>
        </a:p>
      </dgm:t>
    </dgm:pt>
    <dgm:pt modelId="{C621A15F-86DC-4ECA-8E9C-0C726A5825FE}" type="sibTrans" cxnId="{162A14D7-875D-4005-8561-5B9A7CB54C16}">
      <dgm:prSet/>
      <dgm:spPr/>
      <dgm:t>
        <a:bodyPr/>
        <a:lstStyle/>
        <a:p>
          <a:endParaRPr lang="en-US"/>
        </a:p>
      </dgm:t>
    </dgm:pt>
    <dgm:pt modelId="{0968DED2-5269-40B4-AC17-0F7B014BB347}">
      <dgm:prSet/>
      <dgm:spPr/>
      <dgm:t>
        <a:bodyPr/>
        <a:lstStyle/>
        <a:p>
          <a:r>
            <a:rPr lang="fr-FR"/>
            <a:t>Age médian au diagnostic : 22 j (0 à 57)</a:t>
          </a:r>
          <a:endParaRPr lang="en-US"/>
        </a:p>
      </dgm:t>
    </dgm:pt>
    <dgm:pt modelId="{00A43D28-F148-435A-B59F-7878037F2CE2}" type="parTrans" cxnId="{E9335570-7DB8-4C0B-9E79-FA2C0EF349AF}">
      <dgm:prSet/>
      <dgm:spPr/>
      <dgm:t>
        <a:bodyPr/>
        <a:lstStyle/>
        <a:p>
          <a:endParaRPr lang="en-US"/>
        </a:p>
      </dgm:t>
    </dgm:pt>
    <dgm:pt modelId="{4CA98730-C1C6-45B1-9A53-8862804A5B4A}" type="sibTrans" cxnId="{E9335570-7DB8-4C0B-9E79-FA2C0EF349AF}">
      <dgm:prSet/>
      <dgm:spPr/>
      <dgm:t>
        <a:bodyPr/>
        <a:lstStyle/>
        <a:p>
          <a:endParaRPr lang="en-US"/>
        </a:p>
      </dgm:t>
    </dgm:pt>
    <dgm:pt modelId="{4A400283-A59B-4462-BACC-A8C86190E697}">
      <dgm:prSet/>
      <dgm:spPr/>
      <dgm:t>
        <a:bodyPr/>
        <a:lstStyle/>
        <a:p>
          <a:r>
            <a:rPr lang="fr-FR"/>
            <a:t>3 hydrops fetalis</a:t>
          </a:r>
          <a:endParaRPr lang="en-US"/>
        </a:p>
      </dgm:t>
    </dgm:pt>
    <dgm:pt modelId="{BC3791E6-1A80-4960-99D3-52581B395729}" type="parTrans" cxnId="{E26F18FD-D66A-4C7C-84E3-1AD641606362}">
      <dgm:prSet/>
      <dgm:spPr/>
      <dgm:t>
        <a:bodyPr/>
        <a:lstStyle/>
        <a:p>
          <a:endParaRPr lang="en-US"/>
        </a:p>
      </dgm:t>
    </dgm:pt>
    <dgm:pt modelId="{2D1A3BBB-92D8-4EEE-8DB1-DB75099506E2}" type="sibTrans" cxnId="{E26F18FD-D66A-4C7C-84E3-1AD641606362}">
      <dgm:prSet/>
      <dgm:spPr/>
      <dgm:t>
        <a:bodyPr/>
        <a:lstStyle/>
        <a:p>
          <a:endParaRPr lang="en-US"/>
        </a:p>
      </dgm:t>
    </dgm:pt>
    <dgm:pt modelId="{5E0C2E76-E445-4177-8173-5C36B99AA2CE}" type="pres">
      <dgm:prSet presAssocID="{793702D3-58E6-4778-A3F2-5638E173A136}" presName="outerComposite" presStyleCnt="0">
        <dgm:presLayoutVars>
          <dgm:chMax val="5"/>
          <dgm:dir/>
          <dgm:resizeHandles val="exact"/>
        </dgm:presLayoutVars>
      </dgm:prSet>
      <dgm:spPr/>
    </dgm:pt>
    <dgm:pt modelId="{A049DFFB-6CA8-4034-8D37-F5065A96C344}" type="pres">
      <dgm:prSet presAssocID="{793702D3-58E6-4778-A3F2-5638E173A136}" presName="dummyMaxCanvas" presStyleCnt="0">
        <dgm:presLayoutVars/>
      </dgm:prSet>
      <dgm:spPr/>
    </dgm:pt>
    <dgm:pt modelId="{2A27971D-4A7A-473B-A73C-F48000688382}" type="pres">
      <dgm:prSet presAssocID="{793702D3-58E6-4778-A3F2-5638E173A136}" presName="FiveNodes_1" presStyleLbl="node1" presStyleIdx="0" presStyleCnt="5">
        <dgm:presLayoutVars>
          <dgm:bulletEnabled val="1"/>
        </dgm:presLayoutVars>
      </dgm:prSet>
      <dgm:spPr/>
    </dgm:pt>
    <dgm:pt modelId="{431E37B1-3807-443E-8294-8D0BEF814EB0}" type="pres">
      <dgm:prSet presAssocID="{793702D3-58E6-4778-A3F2-5638E173A136}" presName="FiveNodes_2" presStyleLbl="node1" presStyleIdx="1" presStyleCnt="5">
        <dgm:presLayoutVars>
          <dgm:bulletEnabled val="1"/>
        </dgm:presLayoutVars>
      </dgm:prSet>
      <dgm:spPr/>
    </dgm:pt>
    <dgm:pt modelId="{D663E896-2BD2-4B10-8A84-FD44F9C7A514}" type="pres">
      <dgm:prSet presAssocID="{793702D3-58E6-4778-A3F2-5638E173A136}" presName="FiveNodes_3" presStyleLbl="node1" presStyleIdx="2" presStyleCnt="5">
        <dgm:presLayoutVars>
          <dgm:bulletEnabled val="1"/>
        </dgm:presLayoutVars>
      </dgm:prSet>
      <dgm:spPr/>
    </dgm:pt>
    <dgm:pt modelId="{F112E878-E137-4761-AB75-41D8BB58D730}" type="pres">
      <dgm:prSet presAssocID="{793702D3-58E6-4778-A3F2-5638E173A136}" presName="FiveNodes_4" presStyleLbl="node1" presStyleIdx="3" presStyleCnt="5">
        <dgm:presLayoutVars>
          <dgm:bulletEnabled val="1"/>
        </dgm:presLayoutVars>
      </dgm:prSet>
      <dgm:spPr/>
    </dgm:pt>
    <dgm:pt modelId="{A80790A0-D570-4363-BF80-8A9B50BDFEE4}" type="pres">
      <dgm:prSet presAssocID="{793702D3-58E6-4778-A3F2-5638E173A136}" presName="FiveNodes_5" presStyleLbl="node1" presStyleIdx="4" presStyleCnt="5">
        <dgm:presLayoutVars>
          <dgm:bulletEnabled val="1"/>
        </dgm:presLayoutVars>
      </dgm:prSet>
      <dgm:spPr/>
    </dgm:pt>
    <dgm:pt modelId="{89703E0F-609B-4E35-BDBF-2F7E95AA827F}" type="pres">
      <dgm:prSet presAssocID="{793702D3-58E6-4778-A3F2-5638E173A136}" presName="FiveConn_1-2" presStyleLbl="fgAccFollowNode1" presStyleIdx="0" presStyleCnt="4">
        <dgm:presLayoutVars>
          <dgm:bulletEnabled val="1"/>
        </dgm:presLayoutVars>
      </dgm:prSet>
      <dgm:spPr/>
    </dgm:pt>
    <dgm:pt modelId="{ED0AD597-B695-453B-B1E5-EC5396199273}" type="pres">
      <dgm:prSet presAssocID="{793702D3-58E6-4778-A3F2-5638E173A136}" presName="FiveConn_2-3" presStyleLbl="fgAccFollowNode1" presStyleIdx="1" presStyleCnt="4">
        <dgm:presLayoutVars>
          <dgm:bulletEnabled val="1"/>
        </dgm:presLayoutVars>
      </dgm:prSet>
      <dgm:spPr/>
    </dgm:pt>
    <dgm:pt modelId="{31BC5FCC-806A-401B-953C-6B3F03FB97A5}" type="pres">
      <dgm:prSet presAssocID="{793702D3-58E6-4778-A3F2-5638E173A136}" presName="FiveConn_3-4" presStyleLbl="fgAccFollowNode1" presStyleIdx="2" presStyleCnt="4">
        <dgm:presLayoutVars>
          <dgm:bulletEnabled val="1"/>
        </dgm:presLayoutVars>
      </dgm:prSet>
      <dgm:spPr/>
    </dgm:pt>
    <dgm:pt modelId="{48120CC4-A3F0-470F-8E39-C8D0AD433FC8}" type="pres">
      <dgm:prSet presAssocID="{793702D3-58E6-4778-A3F2-5638E173A136}" presName="FiveConn_4-5" presStyleLbl="fgAccFollowNode1" presStyleIdx="3" presStyleCnt="4">
        <dgm:presLayoutVars>
          <dgm:bulletEnabled val="1"/>
        </dgm:presLayoutVars>
      </dgm:prSet>
      <dgm:spPr/>
    </dgm:pt>
    <dgm:pt modelId="{5BB09AF2-E347-465A-86B2-F5C7856790DB}" type="pres">
      <dgm:prSet presAssocID="{793702D3-58E6-4778-A3F2-5638E173A136}" presName="FiveNodes_1_text" presStyleLbl="node1" presStyleIdx="4" presStyleCnt="5">
        <dgm:presLayoutVars>
          <dgm:bulletEnabled val="1"/>
        </dgm:presLayoutVars>
      </dgm:prSet>
      <dgm:spPr/>
    </dgm:pt>
    <dgm:pt modelId="{69DC9DFA-5BBA-4A09-B7CB-3AA44BCA15C1}" type="pres">
      <dgm:prSet presAssocID="{793702D3-58E6-4778-A3F2-5638E173A136}" presName="FiveNodes_2_text" presStyleLbl="node1" presStyleIdx="4" presStyleCnt="5">
        <dgm:presLayoutVars>
          <dgm:bulletEnabled val="1"/>
        </dgm:presLayoutVars>
      </dgm:prSet>
      <dgm:spPr/>
    </dgm:pt>
    <dgm:pt modelId="{2D74DE09-1828-489E-9A90-337FE4F347CB}" type="pres">
      <dgm:prSet presAssocID="{793702D3-58E6-4778-A3F2-5638E173A136}" presName="FiveNodes_3_text" presStyleLbl="node1" presStyleIdx="4" presStyleCnt="5">
        <dgm:presLayoutVars>
          <dgm:bulletEnabled val="1"/>
        </dgm:presLayoutVars>
      </dgm:prSet>
      <dgm:spPr/>
    </dgm:pt>
    <dgm:pt modelId="{4073E65C-3B05-4A87-A8F5-B94C817A3F02}" type="pres">
      <dgm:prSet presAssocID="{793702D3-58E6-4778-A3F2-5638E173A136}" presName="FiveNodes_4_text" presStyleLbl="node1" presStyleIdx="4" presStyleCnt="5">
        <dgm:presLayoutVars>
          <dgm:bulletEnabled val="1"/>
        </dgm:presLayoutVars>
      </dgm:prSet>
      <dgm:spPr/>
    </dgm:pt>
    <dgm:pt modelId="{258B3CAC-3764-49DA-A415-C5DFE528B825}" type="pres">
      <dgm:prSet presAssocID="{793702D3-58E6-4778-A3F2-5638E173A13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B44A71D-27D6-42FD-B170-A6236974DF07}" srcId="{793702D3-58E6-4778-A3F2-5638E173A136}" destId="{5B640BF5-048A-402C-90E5-F087F369951D}" srcOrd="0" destOrd="0" parTransId="{40490E16-D73D-4131-AE03-332A0791A0CA}" sibTransId="{06A12922-6347-4880-A67F-88516AD52C15}"/>
    <dgm:cxn modelId="{9D1DE65B-BF53-47FE-A548-292A2F6EC210}" type="presOf" srcId="{BA006C63-FBAA-4FAB-91BA-22360453ADEB}" destId="{431E37B1-3807-443E-8294-8D0BEF814EB0}" srcOrd="0" destOrd="0" presId="urn:microsoft.com/office/officeart/2005/8/layout/vProcess5"/>
    <dgm:cxn modelId="{0AFDD46B-692B-4611-A13D-37ECB8FC6776}" type="presOf" srcId="{C621A15F-86DC-4ECA-8E9C-0C726A5825FE}" destId="{31BC5FCC-806A-401B-953C-6B3F03FB97A5}" srcOrd="0" destOrd="0" presId="urn:microsoft.com/office/officeart/2005/8/layout/vProcess5"/>
    <dgm:cxn modelId="{3B6D2C4D-449F-43C0-BCDB-CE7B322035EA}" type="presOf" srcId="{4A400283-A59B-4462-BACC-A8C86190E697}" destId="{258B3CAC-3764-49DA-A415-C5DFE528B825}" srcOrd="1" destOrd="0" presId="urn:microsoft.com/office/officeart/2005/8/layout/vProcess5"/>
    <dgm:cxn modelId="{E9335570-7DB8-4C0B-9E79-FA2C0EF349AF}" srcId="{793702D3-58E6-4778-A3F2-5638E173A136}" destId="{0968DED2-5269-40B4-AC17-0F7B014BB347}" srcOrd="3" destOrd="0" parTransId="{00A43D28-F148-435A-B59F-7878037F2CE2}" sibTransId="{4CA98730-C1C6-45B1-9A53-8862804A5B4A}"/>
    <dgm:cxn modelId="{38768951-2915-451E-8AFC-32AE3AC8B58B}" type="presOf" srcId="{66DCAB57-2C5F-48BA-9536-0893DDB5D988}" destId="{ED0AD597-B695-453B-B1E5-EC5396199273}" srcOrd="0" destOrd="0" presId="urn:microsoft.com/office/officeart/2005/8/layout/vProcess5"/>
    <dgm:cxn modelId="{474D6A77-1D40-4BE5-B367-EDEBB1401FB1}" type="presOf" srcId="{4A400283-A59B-4462-BACC-A8C86190E697}" destId="{A80790A0-D570-4363-BF80-8A9B50BDFEE4}" srcOrd="0" destOrd="0" presId="urn:microsoft.com/office/officeart/2005/8/layout/vProcess5"/>
    <dgm:cxn modelId="{CAACFF57-E62D-43B5-AE2A-E551A4169D74}" type="presOf" srcId="{0968DED2-5269-40B4-AC17-0F7B014BB347}" destId="{F112E878-E137-4761-AB75-41D8BB58D730}" srcOrd="0" destOrd="0" presId="urn:microsoft.com/office/officeart/2005/8/layout/vProcess5"/>
    <dgm:cxn modelId="{3427D77B-7599-42B8-8B3E-74AC1FA473AD}" type="presOf" srcId="{4CA98730-C1C6-45B1-9A53-8862804A5B4A}" destId="{48120CC4-A3F0-470F-8E39-C8D0AD433FC8}" srcOrd="0" destOrd="0" presId="urn:microsoft.com/office/officeart/2005/8/layout/vProcess5"/>
    <dgm:cxn modelId="{D4B77394-0488-40E0-8B6A-6FE2BA203829}" type="presOf" srcId="{CA7A286A-F6DE-46EB-ADE4-D5EC690EA71E}" destId="{D663E896-2BD2-4B10-8A84-FD44F9C7A514}" srcOrd="0" destOrd="0" presId="urn:microsoft.com/office/officeart/2005/8/layout/vProcess5"/>
    <dgm:cxn modelId="{A84AA7B3-0B43-4A13-ABCD-79F19F8DA7A8}" type="presOf" srcId="{BA006C63-FBAA-4FAB-91BA-22360453ADEB}" destId="{69DC9DFA-5BBA-4A09-B7CB-3AA44BCA15C1}" srcOrd="1" destOrd="0" presId="urn:microsoft.com/office/officeart/2005/8/layout/vProcess5"/>
    <dgm:cxn modelId="{4A2A08B4-6698-4B3E-9FA5-EB756C75229D}" type="presOf" srcId="{5B640BF5-048A-402C-90E5-F087F369951D}" destId="{5BB09AF2-E347-465A-86B2-F5C7856790DB}" srcOrd="1" destOrd="0" presId="urn:microsoft.com/office/officeart/2005/8/layout/vProcess5"/>
    <dgm:cxn modelId="{F4A740B5-B19C-4A90-8BC8-5B2BCCA6D72B}" srcId="{793702D3-58E6-4778-A3F2-5638E173A136}" destId="{BA006C63-FBAA-4FAB-91BA-22360453ADEB}" srcOrd="1" destOrd="0" parTransId="{4F1FE67A-E2DF-474B-9DF8-37048E31A7F0}" sibTransId="{66DCAB57-2C5F-48BA-9536-0893DDB5D988}"/>
    <dgm:cxn modelId="{D0B5DBB6-041F-40B4-9A40-49D75DD9B0E5}" type="presOf" srcId="{06A12922-6347-4880-A67F-88516AD52C15}" destId="{89703E0F-609B-4E35-BDBF-2F7E95AA827F}" srcOrd="0" destOrd="0" presId="urn:microsoft.com/office/officeart/2005/8/layout/vProcess5"/>
    <dgm:cxn modelId="{08EC6BB7-C657-40BA-AE4E-8AB4FD910BE7}" type="presOf" srcId="{793702D3-58E6-4778-A3F2-5638E173A136}" destId="{5E0C2E76-E445-4177-8173-5C36B99AA2CE}" srcOrd="0" destOrd="0" presId="urn:microsoft.com/office/officeart/2005/8/layout/vProcess5"/>
    <dgm:cxn modelId="{601617BE-171B-41D6-B67D-ED1B01DF945E}" type="presOf" srcId="{5B640BF5-048A-402C-90E5-F087F369951D}" destId="{2A27971D-4A7A-473B-A73C-F48000688382}" srcOrd="0" destOrd="0" presId="urn:microsoft.com/office/officeart/2005/8/layout/vProcess5"/>
    <dgm:cxn modelId="{12D80AC4-38E7-41DC-8A22-B4C5485085A6}" type="presOf" srcId="{CA7A286A-F6DE-46EB-ADE4-D5EC690EA71E}" destId="{2D74DE09-1828-489E-9A90-337FE4F347CB}" srcOrd="1" destOrd="0" presId="urn:microsoft.com/office/officeart/2005/8/layout/vProcess5"/>
    <dgm:cxn modelId="{D6A5C3D4-64BA-40A7-8D9B-F6523BE2A358}" type="presOf" srcId="{0968DED2-5269-40B4-AC17-0F7B014BB347}" destId="{4073E65C-3B05-4A87-A8F5-B94C817A3F02}" srcOrd="1" destOrd="0" presId="urn:microsoft.com/office/officeart/2005/8/layout/vProcess5"/>
    <dgm:cxn modelId="{162A14D7-875D-4005-8561-5B9A7CB54C16}" srcId="{793702D3-58E6-4778-A3F2-5638E173A136}" destId="{CA7A286A-F6DE-46EB-ADE4-D5EC690EA71E}" srcOrd="2" destOrd="0" parTransId="{1CCB89F1-2D27-4F10-9B55-82CF0A7F5408}" sibTransId="{C621A15F-86DC-4ECA-8E9C-0C726A5825FE}"/>
    <dgm:cxn modelId="{E26F18FD-D66A-4C7C-84E3-1AD641606362}" srcId="{793702D3-58E6-4778-A3F2-5638E173A136}" destId="{4A400283-A59B-4462-BACC-A8C86190E697}" srcOrd="4" destOrd="0" parTransId="{BC3791E6-1A80-4960-99D3-52581B395729}" sibTransId="{2D1A3BBB-92D8-4EEE-8DB1-DB75099506E2}"/>
    <dgm:cxn modelId="{3B771153-CE73-4D7A-94CB-C8E0A83E91D7}" type="presParOf" srcId="{5E0C2E76-E445-4177-8173-5C36B99AA2CE}" destId="{A049DFFB-6CA8-4034-8D37-F5065A96C344}" srcOrd="0" destOrd="0" presId="urn:microsoft.com/office/officeart/2005/8/layout/vProcess5"/>
    <dgm:cxn modelId="{FACFC6F3-6803-487E-8956-D5CE3641641B}" type="presParOf" srcId="{5E0C2E76-E445-4177-8173-5C36B99AA2CE}" destId="{2A27971D-4A7A-473B-A73C-F48000688382}" srcOrd="1" destOrd="0" presId="urn:microsoft.com/office/officeart/2005/8/layout/vProcess5"/>
    <dgm:cxn modelId="{66917223-37AB-452B-B862-62805200E2BA}" type="presParOf" srcId="{5E0C2E76-E445-4177-8173-5C36B99AA2CE}" destId="{431E37B1-3807-443E-8294-8D0BEF814EB0}" srcOrd="2" destOrd="0" presId="urn:microsoft.com/office/officeart/2005/8/layout/vProcess5"/>
    <dgm:cxn modelId="{751590B6-8F21-4D25-9C4A-D821AF1AC758}" type="presParOf" srcId="{5E0C2E76-E445-4177-8173-5C36B99AA2CE}" destId="{D663E896-2BD2-4B10-8A84-FD44F9C7A514}" srcOrd="3" destOrd="0" presId="urn:microsoft.com/office/officeart/2005/8/layout/vProcess5"/>
    <dgm:cxn modelId="{290F4D3A-C81F-487D-B673-7B0EDDE46B87}" type="presParOf" srcId="{5E0C2E76-E445-4177-8173-5C36B99AA2CE}" destId="{F112E878-E137-4761-AB75-41D8BB58D730}" srcOrd="4" destOrd="0" presId="urn:microsoft.com/office/officeart/2005/8/layout/vProcess5"/>
    <dgm:cxn modelId="{BFEF9AD5-AB06-4C2F-8926-E8AEB30411C2}" type="presParOf" srcId="{5E0C2E76-E445-4177-8173-5C36B99AA2CE}" destId="{A80790A0-D570-4363-BF80-8A9B50BDFEE4}" srcOrd="5" destOrd="0" presId="urn:microsoft.com/office/officeart/2005/8/layout/vProcess5"/>
    <dgm:cxn modelId="{2CA1ACDD-9FB6-484F-9DB9-94327A4E82C4}" type="presParOf" srcId="{5E0C2E76-E445-4177-8173-5C36B99AA2CE}" destId="{89703E0F-609B-4E35-BDBF-2F7E95AA827F}" srcOrd="6" destOrd="0" presId="urn:microsoft.com/office/officeart/2005/8/layout/vProcess5"/>
    <dgm:cxn modelId="{C318920A-54A8-470B-9163-ADEEE65F4DC7}" type="presParOf" srcId="{5E0C2E76-E445-4177-8173-5C36B99AA2CE}" destId="{ED0AD597-B695-453B-B1E5-EC5396199273}" srcOrd="7" destOrd="0" presId="urn:microsoft.com/office/officeart/2005/8/layout/vProcess5"/>
    <dgm:cxn modelId="{5D21A894-C043-42DF-8695-4BC6A776F276}" type="presParOf" srcId="{5E0C2E76-E445-4177-8173-5C36B99AA2CE}" destId="{31BC5FCC-806A-401B-953C-6B3F03FB97A5}" srcOrd="8" destOrd="0" presId="urn:microsoft.com/office/officeart/2005/8/layout/vProcess5"/>
    <dgm:cxn modelId="{ED4239CA-6C65-449D-8A2E-E9844D9517AC}" type="presParOf" srcId="{5E0C2E76-E445-4177-8173-5C36B99AA2CE}" destId="{48120CC4-A3F0-470F-8E39-C8D0AD433FC8}" srcOrd="9" destOrd="0" presId="urn:microsoft.com/office/officeart/2005/8/layout/vProcess5"/>
    <dgm:cxn modelId="{DEC73C70-92DC-4579-8729-BE128C0B4680}" type="presParOf" srcId="{5E0C2E76-E445-4177-8173-5C36B99AA2CE}" destId="{5BB09AF2-E347-465A-86B2-F5C7856790DB}" srcOrd="10" destOrd="0" presId="urn:microsoft.com/office/officeart/2005/8/layout/vProcess5"/>
    <dgm:cxn modelId="{B6CA614C-3D33-4D41-A6FF-286E664D59E8}" type="presParOf" srcId="{5E0C2E76-E445-4177-8173-5C36B99AA2CE}" destId="{69DC9DFA-5BBA-4A09-B7CB-3AA44BCA15C1}" srcOrd="11" destOrd="0" presId="urn:microsoft.com/office/officeart/2005/8/layout/vProcess5"/>
    <dgm:cxn modelId="{066A6C07-DC03-41AD-AC44-A158DC621972}" type="presParOf" srcId="{5E0C2E76-E445-4177-8173-5C36B99AA2CE}" destId="{2D74DE09-1828-489E-9A90-337FE4F347CB}" srcOrd="12" destOrd="0" presId="urn:microsoft.com/office/officeart/2005/8/layout/vProcess5"/>
    <dgm:cxn modelId="{697DBE03-8035-4BE6-BE8F-BC75DE5F7007}" type="presParOf" srcId="{5E0C2E76-E445-4177-8173-5C36B99AA2CE}" destId="{4073E65C-3B05-4A87-A8F5-B94C817A3F02}" srcOrd="13" destOrd="0" presId="urn:microsoft.com/office/officeart/2005/8/layout/vProcess5"/>
    <dgm:cxn modelId="{90C9E610-C6F0-4FC0-8C27-6924FD8100CC}" type="presParOf" srcId="{5E0C2E76-E445-4177-8173-5C36B99AA2CE}" destId="{258B3CAC-3764-49DA-A415-C5DFE528B82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3702D3-58E6-4778-A3F2-5638E173A13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A006C63-FBAA-4FAB-91BA-22360453ADEB}">
      <dgm:prSet/>
      <dgm:spPr/>
      <dgm:t>
        <a:bodyPr/>
        <a:lstStyle/>
        <a:p>
          <a:r>
            <a:rPr lang="en-US" dirty="0"/>
            <a:t>10/13 enfants guéris</a:t>
          </a:r>
        </a:p>
      </dgm:t>
    </dgm:pt>
    <dgm:pt modelId="{4F1FE67A-E2DF-474B-9DF8-37048E31A7F0}" type="parTrans" cxnId="{F4A740B5-B19C-4A90-8BC8-5B2BCCA6D72B}">
      <dgm:prSet/>
      <dgm:spPr/>
      <dgm:t>
        <a:bodyPr/>
        <a:lstStyle/>
        <a:p>
          <a:endParaRPr lang="en-US"/>
        </a:p>
      </dgm:t>
    </dgm:pt>
    <dgm:pt modelId="{66DCAB57-2C5F-48BA-9536-0893DDB5D988}" type="sibTrans" cxnId="{F4A740B5-B19C-4A90-8BC8-5B2BCCA6D72B}">
      <dgm:prSet/>
      <dgm:spPr/>
      <dgm:t>
        <a:bodyPr/>
        <a:lstStyle/>
        <a:p>
          <a:endParaRPr lang="en-US"/>
        </a:p>
      </dgm:t>
    </dgm:pt>
    <dgm:pt modelId="{CA7A286A-F6DE-46EB-ADE4-D5EC690EA71E}">
      <dgm:prSet/>
      <dgm:spPr/>
      <dgm:t>
        <a:bodyPr/>
        <a:lstStyle/>
        <a:p>
          <a:r>
            <a:rPr lang="en-US" dirty="0" err="1"/>
            <a:t>Greffe</a:t>
          </a:r>
          <a:r>
            <a:rPr lang="en-US" dirty="0"/>
            <a:t> difficile: </a:t>
          </a:r>
          <a:r>
            <a:rPr lang="en-US" dirty="0" err="1"/>
            <a:t>Haploidentique</a:t>
          </a:r>
          <a:r>
            <a:rPr lang="en-US" dirty="0"/>
            <a:t>, 8/13 enfants=&gt; </a:t>
          </a:r>
          <a:r>
            <a:rPr lang="en-US" dirty="0" err="1"/>
            <a:t>Réanimation</a:t>
          </a:r>
          <a:r>
            <a:rPr lang="en-US" dirty="0"/>
            <a:t> post-</a:t>
          </a:r>
          <a:r>
            <a:rPr lang="en-US" dirty="0" err="1"/>
            <a:t>greffe</a:t>
          </a:r>
          <a:endParaRPr lang="en-US" dirty="0"/>
        </a:p>
      </dgm:t>
    </dgm:pt>
    <dgm:pt modelId="{1CCB89F1-2D27-4F10-9B55-82CF0A7F5408}" type="parTrans" cxnId="{162A14D7-875D-4005-8561-5B9A7CB54C16}">
      <dgm:prSet/>
      <dgm:spPr/>
      <dgm:t>
        <a:bodyPr/>
        <a:lstStyle/>
        <a:p>
          <a:endParaRPr lang="en-US"/>
        </a:p>
      </dgm:t>
    </dgm:pt>
    <dgm:pt modelId="{C621A15F-86DC-4ECA-8E9C-0C726A5825FE}" type="sibTrans" cxnId="{162A14D7-875D-4005-8561-5B9A7CB54C16}">
      <dgm:prSet/>
      <dgm:spPr/>
      <dgm:t>
        <a:bodyPr/>
        <a:lstStyle/>
        <a:p>
          <a:endParaRPr lang="en-US"/>
        </a:p>
      </dgm:t>
    </dgm:pt>
    <dgm:pt modelId="{0968DED2-5269-40B4-AC17-0F7B014BB347}">
      <dgm:prSet/>
      <dgm:spPr/>
      <dgm:t>
        <a:bodyPr/>
        <a:lstStyle/>
        <a:p>
          <a:r>
            <a:rPr lang="en-US" dirty="0" err="1"/>
            <a:t>Réanimation</a:t>
          </a:r>
          <a:r>
            <a:rPr lang="en-US" dirty="0"/>
            <a:t> post-</a:t>
          </a:r>
          <a:r>
            <a:rPr lang="en-US" dirty="0" err="1"/>
            <a:t>greffe</a:t>
          </a:r>
          <a:r>
            <a:rPr lang="en-US" dirty="0"/>
            <a:t>: HTAP (50%), </a:t>
          </a:r>
          <a:r>
            <a:rPr lang="en-US" dirty="0" err="1"/>
            <a:t>bronchiolite</a:t>
          </a:r>
          <a:r>
            <a:rPr lang="en-US" dirty="0"/>
            <a:t> </a:t>
          </a:r>
          <a:r>
            <a:rPr lang="en-US" dirty="0" err="1"/>
            <a:t>oblitérante</a:t>
          </a:r>
          <a:r>
            <a:rPr lang="en-US" dirty="0"/>
            <a:t>, </a:t>
          </a:r>
          <a:r>
            <a:rPr lang="en-US" dirty="0" err="1"/>
            <a:t>Mucite</a:t>
          </a:r>
          <a:r>
            <a:rPr lang="en-US" dirty="0"/>
            <a:t> grade 4, </a:t>
          </a:r>
          <a:r>
            <a:rPr lang="en-US" dirty="0" err="1"/>
            <a:t>Fuite</a:t>
          </a:r>
          <a:r>
            <a:rPr lang="en-US" dirty="0"/>
            <a:t> </a:t>
          </a:r>
          <a:r>
            <a:rPr lang="en-US" dirty="0" err="1"/>
            <a:t>capillaire</a:t>
          </a:r>
          <a:r>
            <a:rPr lang="en-US" dirty="0"/>
            <a:t> et HTIC/</a:t>
          </a:r>
          <a:r>
            <a:rPr lang="en-US" dirty="0" err="1"/>
            <a:t>candidose</a:t>
          </a:r>
          <a:r>
            <a:rPr lang="en-US" dirty="0"/>
            <a:t> </a:t>
          </a:r>
          <a:r>
            <a:rPr lang="en-US" dirty="0" err="1"/>
            <a:t>cérébrale</a:t>
          </a:r>
          <a:endParaRPr lang="en-US" dirty="0"/>
        </a:p>
      </dgm:t>
    </dgm:pt>
    <dgm:pt modelId="{00A43D28-F148-435A-B59F-7878037F2CE2}" type="parTrans" cxnId="{E9335570-7DB8-4C0B-9E79-FA2C0EF349AF}">
      <dgm:prSet/>
      <dgm:spPr/>
      <dgm:t>
        <a:bodyPr/>
        <a:lstStyle/>
        <a:p>
          <a:endParaRPr lang="en-US"/>
        </a:p>
      </dgm:t>
    </dgm:pt>
    <dgm:pt modelId="{4CA98730-C1C6-45B1-9A53-8862804A5B4A}" type="sibTrans" cxnId="{E9335570-7DB8-4C0B-9E79-FA2C0EF349AF}">
      <dgm:prSet/>
      <dgm:spPr/>
      <dgm:t>
        <a:bodyPr/>
        <a:lstStyle/>
        <a:p>
          <a:endParaRPr lang="en-US"/>
        </a:p>
      </dgm:t>
    </dgm:pt>
    <dgm:pt modelId="{4A400283-A59B-4462-BACC-A8C86190E697}">
      <dgm:prSet/>
      <dgm:spPr/>
      <dgm:t>
        <a:bodyPr/>
        <a:lstStyle/>
        <a:p>
          <a:r>
            <a:rPr lang="fr-FR" dirty="0"/>
            <a:t>3 Décès: HTAP, HTIC, Réactivation post-greffe</a:t>
          </a:r>
          <a:endParaRPr lang="en-US" dirty="0"/>
        </a:p>
      </dgm:t>
    </dgm:pt>
    <dgm:pt modelId="{BC3791E6-1A80-4960-99D3-52581B395729}" type="parTrans" cxnId="{E26F18FD-D66A-4C7C-84E3-1AD641606362}">
      <dgm:prSet/>
      <dgm:spPr/>
      <dgm:t>
        <a:bodyPr/>
        <a:lstStyle/>
        <a:p>
          <a:endParaRPr lang="en-US"/>
        </a:p>
      </dgm:t>
    </dgm:pt>
    <dgm:pt modelId="{2D1A3BBB-92D8-4EEE-8DB1-DB75099506E2}" type="sibTrans" cxnId="{E26F18FD-D66A-4C7C-84E3-1AD641606362}">
      <dgm:prSet/>
      <dgm:spPr/>
      <dgm:t>
        <a:bodyPr/>
        <a:lstStyle/>
        <a:p>
          <a:endParaRPr lang="en-US"/>
        </a:p>
      </dgm:t>
    </dgm:pt>
    <dgm:pt modelId="{5B640BF5-048A-402C-90E5-F087F369951D}">
      <dgm:prSet/>
      <dgm:spPr/>
      <dgm:t>
        <a:bodyPr/>
        <a:lstStyle/>
        <a:p>
          <a:r>
            <a:rPr lang="en-US" dirty="0" err="1"/>
            <a:t>Greffe</a:t>
          </a:r>
          <a:r>
            <a:rPr lang="en-US" dirty="0"/>
            <a:t> de cellules </a:t>
          </a:r>
          <a:r>
            <a:rPr lang="en-US" dirty="0" err="1"/>
            <a:t>souches</a:t>
          </a:r>
          <a:r>
            <a:rPr lang="en-US" dirty="0"/>
            <a:t> </a:t>
          </a:r>
          <a:r>
            <a:rPr lang="en-US" dirty="0" err="1"/>
            <a:t>hématopoïétiques</a:t>
          </a:r>
          <a:endParaRPr lang="en-US" dirty="0"/>
        </a:p>
      </dgm:t>
    </dgm:pt>
    <dgm:pt modelId="{06A12922-6347-4880-A67F-88516AD52C15}" type="sibTrans" cxnId="{AB44A71D-27D6-42FD-B170-A6236974DF07}">
      <dgm:prSet/>
      <dgm:spPr/>
      <dgm:t>
        <a:bodyPr/>
        <a:lstStyle/>
        <a:p>
          <a:endParaRPr lang="en-US"/>
        </a:p>
      </dgm:t>
    </dgm:pt>
    <dgm:pt modelId="{40490E16-D73D-4131-AE03-332A0791A0CA}" type="parTrans" cxnId="{AB44A71D-27D6-42FD-B170-A6236974DF07}">
      <dgm:prSet/>
      <dgm:spPr/>
      <dgm:t>
        <a:bodyPr/>
        <a:lstStyle/>
        <a:p>
          <a:endParaRPr lang="en-US"/>
        </a:p>
      </dgm:t>
    </dgm:pt>
    <dgm:pt modelId="{5E0C2E76-E445-4177-8173-5C36B99AA2CE}" type="pres">
      <dgm:prSet presAssocID="{793702D3-58E6-4778-A3F2-5638E173A136}" presName="outerComposite" presStyleCnt="0">
        <dgm:presLayoutVars>
          <dgm:chMax val="5"/>
          <dgm:dir/>
          <dgm:resizeHandles val="exact"/>
        </dgm:presLayoutVars>
      </dgm:prSet>
      <dgm:spPr/>
    </dgm:pt>
    <dgm:pt modelId="{A049DFFB-6CA8-4034-8D37-F5065A96C344}" type="pres">
      <dgm:prSet presAssocID="{793702D3-58E6-4778-A3F2-5638E173A136}" presName="dummyMaxCanvas" presStyleCnt="0">
        <dgm:presLayoutVars/>
      </dgm:prSet>
      <dgm:spPr/>
    </dgm:pt>
    <dgm:pt modelId="{2A27971D-4A7A-473B-A73C-F48000688382}" type="pres">
      <dgm:prSet presAssocID="{793702D3-58E6-4778-A3F2-5638E173A136}" presName="FiveNodes_1" presStyleLbl="node1" presStyleIdx="0" presStyleCnt="5">
        <dgm:presLayoutVars>
          <dgm:bulletEnabled val="1"/>
        </dgm:presLayoutVars>
      </dgm:prSet>
      <dgm:spPr/>
    </dgm:pt>
    <dgm:pt modelId="{431E37B1-3807-443E-8294-8D0BEF814EB0}" type="pres">
      <dgm:prSet presAssocID="{793702D3-58E6-4778-A3F2-5638E173A136}" presName="FiveNodes_2" presStyleLbl="node1" presStyleIdx="1" presStyleCnt="5">
        <dgm:presLayoutVars>
          <dgm:bulletEnabled val="1"/>
        </dgm:presLayoutVars>
      </dgm:prSet>
      <dgm:spPr/>
    </dgm:pt>
    <dgm:pt modelId="{D663E896-2BD2-4B10-8A84-FD44F9C7A514}" type="pres">
      <dgm:prSet presAssocID="{793702D3-58E6-4778-A3F2-5638E173A136}" presName="FiveNodes_3" presStyleLbl="node1" presStyleIdx="2" presStyleCnt="5">
        <dgm:presLayoutVars>
          <dgm:bulletEnabled val="1"/>
        </dgm:presLayoutVars>
      </dgm:prSet>
      <dgm:spPr/>
    </dgm:pt>
    <dgm:pt modelId="{F112E878-E137-4761-AB75-41D8BB58D730}" type="pres">
      <dgm:prSet presAssocID="{793702D3-58E6-4778-A3F2-5638E173A136}" presName="FiveNodes_4" presStyleLbl="node1" presStyleIdx="3" presStyleCnt="5">
        <dgm:presLayoutVars>
          <dgm:bulletEnabled val="1"/>
        </dgm:presLayoutVars>
      </dgm:prSet>
      <dgm:spPr/>
    </dgm:pt>
    <dgm:pt modelId="{A80790A0-D570-4363-BF80-8A9B50BDFEE4}" type="pres">
      <dgm:prSet presAssocID="{793702D3-58E6-4778-A3F2-5638E173A136}" presName="FiveNodes_5" presStyleLbl="node1" presStyleIdx="4" presStyleCnt="5" custLinFactNeighborX="0">
        <dgm:presLayoutVars>
          <dgm:bulletEnabled val="1"/>
        </dgm:presLayoutVars>
      </dgm:prSet>
      <dgm:spPr/>
    </dgm:pt>
    <dgm:pt modelId="{89703E0F-609B-4E35-BDBF-2F7E95AA827F}" type="pres">
      <dgm:prSet presAssocID="{793702D3-58E6-4778-A3F2-5638E173A136}" presName="FiveConn_1-2" presStyleLbl="fgAccFollowNode1" presStyleIdx="0" presStyleCnt="4">
        <dgm:presLayoutVars>
          <dgm:bulletEnabled val="1"/>
        </dgm:presLayoutVars>
      </dgm:prSet>
      <dgm:spPr/>
    </dgm:pt>
    <dgm:pt modelId="{ED0AD597-B695-453B-B1E5-EC5396199273}" type="pres">
      <dgm:prSet presAssocID="{793702D3-58E6-4778-A3F2-5638E173A136}" presName="FiveConn_2-3" presStyleLbl="fgAccFollowNode1" presStyleIdx="1" presStyleCnt="4">
        <dgm:presLayoutVars>
          <dgm:bulletEnabled val="1"/>
        </dgm:presLayoutVars>
      </dgm:prSet>
      <dgm:spPr/>
    </dgm:pt>
    <dgm:pt modelId="{31BC5FCC-806A-401B-953C-6B3F03FB97A5}" type="pres">
      <dgm:prSet presAssocID="{793702D3-58E6-4778-A3F2-5638E173A136}" presName="FiveConn_3-4" presStyleLbl="fgAccFollowNode1" presStyleIdx="2" presStyleCnt="4">
        <dgm:presLayoutVars>
          <dgm:bulletEnabled val="1"/>
        </dgm:presLayoutVars>
      </dgm:prSet>
      <dgm:spPr/>
    </dgm:pt>
    <dgm:pt modelId="{48120CC4-A3F0-470F-8E39-C8D0AD433FC8}" type="pres">
      <dgm:prSet presAssocID="{793702D3-58E6-4778-A3F2-5638E173A136}" presName="FiveConn_4-5" presStyleLbl="fgAccFollowNode1" presStyleIdx="3" presStyleCnt="4">
        <dgm:presLayoutVars>
          <dgm:bulletEnabled val="1"/>
        </dgm:presLayoutVars>
      </dgm:prSet>
      <dgm:spPr/>
    </dgm:pt>
    <dgm:pt modelId="{5BB09AF2-E347-465A-86B2-F5C7856790DB}" type="pres">
      <dgm:prSet presAssocID="{793702D3-58E6-4778-A3F2-5638E173A136}" presName="FiveNodes_1_text" presStyleLbl="node1" presStyleIdx="4" presStyleCnt="5">
        <dgm:presLayoutVars>
          <dgm:bulletEnabled val="1"/>
        </dgm:presLayoutVars>
      </dgm:prSet>
      <dgm:spPr/>
    </dgm:pt>
    <dgm:pt modelId="{69DC9DFA-5BBA-4A09-B7CB-3AA44BCA15C1}" type="pres">
      <dgm:prSet presAssocID="{793702D3-58E6-4778-A3F2-5638E173A136}" presName="FiveNodes_2_text" presStyleLbl="node1" presStyleIdx="4" presStyleCnt="5">
        <dgm:presLayoutVars>
          <dgm:bulletEnabled val="1"/>
        </dgm:presLayoutVars>
      </dgm:prSet>
      <dgm:spPr/>
    </dgm:pt>
    <dgm:pt modelId="{2D74DE09-1828-489E-9A90-337FE4F347CB}" type="pres">
      <dgm:prSet presAssocID="{793702D3-58E6-4778-A3F2-5638E173A136}" presName="FiveNodes_3_text" presStyleLbl="node1" presStyleIdx="4" presStyleCnt="5">
        <dgm:presLayoutVars>
          <dgm:bulletEnabled val="1"/>
        </dgm:presLayoutVars>
      </dgm:prSet>
      <dgm:spPr/>
    </dgm:pt>
    <dgm:pt modelId="{4073E65C-3B05-4A87-A8F5-B94C817A3F02}" type="pres">
      <dgm:prSet presAssocID="{793702D3-58E6-4778-A3F2-5638E173A136}" presName="FiveNodes_4_text" presStyleLbl="node1" presStyleIdx="4" presStyleCnt="5">
        <dgm:presLayoutVars>
          <dgm:bulletEnabled val="1"/>
        </dgm:presLayoutVars>
      </dgm:prSet>
      <dgm:spPr/>
    </dgm:pt>
    <dgm:pt modelId="{258B3CAC-3764-49DA-A415-C5DFE528B825}" type="pres">
      <dgm:prSet presAssocID="{793702D3-58E6-4778-A3F2-5638E173A136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AB44A71D-27D6-42FD-B170-A6236974DF07}" srcId="{793702D3-58E6-4778-A3F2-5638E173A136}" destId="{5B640BF5-048A-402C-90E5-F087F369951D}" srcOrd="0" destOrd="0" parTransId="{40490E16-D73D-4131-AE03-332A0791A0CA}" sibTransId="{06A12922-6347-4880-A67F-88516AD52C15}"/>
    <dgm:cxn modelId="{9D1DE65B-BF53-47FE-A548-292A2F6EC210}" type="presOf" srcId="{BA006C63-FBAA-4FAB-91BA-22360453ADEB}" destId="{431E37B1-3807-443E-8294-8D0BEF814EB0}" srcOrd="0" destOrd="0" presId="urn:microsoft.com/office/officeart/2005/8/layout/vProcess5"/>
    <dgm:cxn modelId="{0AFDD46B-692B-4611-A13D-37ECB8FC6776}" type="presOf" srcId="{C621A15F-86DC-4ECA-8E9C-0C726A5825FE}" destId="{31BC5FCC-806A-401B-953C-6B3F03FB97A5}" srcOrd="0" destOrd="0" presId="urn:microsoft.com/office/officeart/2005/8/layout/vProcess5"/>
    <dgm:cxn modelId="{3B6D2C4D-449F-43C0-BCDB-CE7B322035EA}" type="presOf" srcId="{4A400283-A59B-4462-BACC-A8C86190E697}" destId="{258B3CAC-3764-49DA-A415-C5DFE528B825}" srcOrd="1" destOrd="0" presId="urn:microsoft.com/office/officeart/2005/8/layout/vProcess5"/>
    <dgm:cxn modelId="{E9335570-7DB8-4C0B-9E79-FA2C0EF349AF}" srcId="{793702D3-58E6-4778-A3F2-5638E173A136}" destId="{0968DED2-5269-40B4-AC17-0F7B014BB347}" srcOrd="3" destOrd="0" parTransId="{00A43D28-F148-435A-B59F-7878037F2CE2}" sibTransId="{4CA98730-C1C6-45B1-9A53-8862804A5B4A}"/>
    <dgm:cxn modelId="{38768951-2915-451E-8AFC-32AE3AC8B58B}" type="presOf" srcId="{66DCAB57-2C5F-48BA-9536-0893DDB5D988}" destId="{ED0AD597-B695-453B-B1E5-EC5396199273}" srcOrd="0" destOrd="0" presId="urn:microsoft.com/office/officeart/2005/8/layout/vProcess5"/>
    <dgm:cxn modelId="{474D6A77-1D40-4BE5-B367-EDEBB1401FB1}" type="presOf" srcId="{4A400283-A59B-4462-BACC-A8C86190E697}" destId="{A80790A0-D570-4363-BF80-8A9B50BDFEE4}" srcOrd="0" destOrd="0" presId="urn:microsoft.com/office/officeart/2005/8/layout/vProcess5"/>
    <dgm:cxn modelId="{CAACFF57-E62D-43B5-AE2A-E551A4169D74}" type="presOf" srcId="{0968DED2-5269-40B4-AC17-0F7B014BB347}" destId="{F112E878-E137-4761-AB75-41D8BB58D730}" srcOrd="0" destOrd="0" presId="urn:microsoft.com/office/officeart/2005/8/layout/vProcess5"/>
    <dgm:cxn modelId="{3427D77B-7599-42B8-8B3E-74AC1FA473AD}" type="presOf" srcId="{4CA98730-C1C6-45B1-9A53-8862804A5B4A}" destId="{48120CC4-A3F0-470F-8E39-C8D0AD433FC8}" srcOrd="0" destOrd="0" presId="urn:microsoft.com/office/officeart/2005/8/layout/vProcess5"/>
    <dgm:cxn modelId="{D4B77394-0488-40E0-8B6A-6FE2BA203829}" type="presOf" srcId="{CA7A286A-F6DE-46EB-ADE4-D5EC690EA71E}" destId="{D663E896-2BD2-4B10-8A84-FD44F9C7A514}" srcOrd="0" destOrd="0" presId="urn:microsoft.com/office/officeart/2005/8/layout/vProcess5"/>
    <dgm:cxn modelId="{A84AA7B3-0B43-4A13-ABCD-79F19F8DA7A8}" type="presOf" srcId="{BA006C63-FBAA-4FAB-91BA-22360453ADEB}" destId="{69DC9DFA-5BBA-4A09-B7CB-3AA44BCA15C1}" srcOrd="1" destOrd="0" presId="urn:microsoft.com/office/officeart/2005/8/layout/vProcess5"/>
    <dgm:cxn modelId="{4A2A08B4-6698-4B3E-9FA5-EB756C75229D}" type="presOf" srcId="{5B640BF5-048A-402C-90E5-F087F369951D}" destId="{5BB09AF2-E347-465A-86B2-F5C7856790DB}" srcOrd="1" destOrd="0" presId="urn:microsoft.com/office/officeart/2005/8/layout/vProcess5"/>
    <dgm:cxn modelId="{F4A740B5-B19C-4A90-8BC8-5B2BCCA6D72B}" srcId="{793702D3-58E6-4778-A3F2-5638E173A136}" destId="{BA006C63-FBAA-4FAB-91BA-22360453ADEB}" srcOrd="1" destOrd="0" parTransId="{4F1FE67A-E2DF-474B-9DF8-37048E31A7F0}" sibTransId="{66DCAB57-2C5F-48BA-9536-0893DDB5D988}"/>
    <dgm:cxn modelId="{D0B5DBB6-041F-40B4-9A40-49D75DD9B0E5}" type="presOf" srcId="{06A12922-6347-4880-A67F-88516AD52C15}" destId="{89703E0F-609B-4E35-BDBF-2F7E95AA827F}" srcOrd="0" destOrd="0" presId="urn:microsoft.com/office/officeart/2005/8/layout/vProcess5"/>
    <dgm:cxn modelId="{08EC6BB7-C657-40BA-AE4E-8AB4FD910BE7}" type="presOf" srcId="{793702D3-58E6-4778-A3F2-5638E173A136}" destId="{5E0C2E76-E445-4177-8173-5C36B99AA2CE}" srcOrd="0" destOrd="0" presId="urn:microsoft.com/office/officeart/2005/8/layout/vProcess5"/>
    <dgm:cxn modelId="{601617BE-171B-41D6-B67D-ED1B01DF945E}" type="presOf" srcId="{5B640BF5-048A-402C-90E5-F087F369951D}" destId="{2A27971D-4A7A-473B-A73C-F48000688382}" srcOrd="0" destOrd="0" presId="urn:microsoft.com/office/officeart/2005/8/layout/vProcess5"/>
    <dgm:cxn modelId="{12D80AC4-38E7-41DC-8A22-B4C5485085A6}" type="presOf" srcId="{CA7A286A-F6DE-46EB-ADE4-D5EC690EA71E}" destId="{2D74DE09-1828-489E-9A90-337FE4F347CB}" srcOrd="1" destOrd="0" presId="urn:microsoft.com/office/officeart/2005/8/layout/vProcess5"/>
    <dgm:cxn modelId="{D6A5C3D4-64BA-40A7-8D9B-F6523BE2A358}" type="presOf" srcId="{0968DED2-5269-40B4-AC17-0F7B014BB347}" destId="{4073E65C-3B05-4A87-A8F5-B94C817A3F02}" srcOrd="1" destOrd="0" presId="urn:microsoft.com/office/officeart/2005/8/layout/vProcess5"/>
    <dgm:cxn modelId="{162A14D7-875D-4005-8561-5B9A7CB54C16}" srcId="{793702D3-58E6-4778-A3F2-5638E173A136}" destId="{CA7A286A-F6DE-46EB-ADE4-D5EC690EA71E}" srcOrd="2" destOrd="0" parTransId="{1CCB89F1-2D27-4F10-9B55-82CF0A7F5408}" sibTransId="{C621A15F-86DC-4ECA-8E9C-0C726A5825FE}"/>
    <dgm:cxn modelId="{E26F18FD-D66A-4C7C-84E3-1AD641606362}" srcId="{793702D3-58E6-4778-A3F2-5638E173A136}" destId="{4A400283-A59B-4462-BACC-A8C86190E697}" srcOrd="4" destOrd="0" parTransId="{BC3791E6-1A80-4960-99D3-52581B395729}" sibTransId="{2D1A3BBB-92D8-4EEE-8DB1-DB75099506E2}"/>
    <dgm:cxn modelId="{3B771153-CE73-4D7A-94CB-C8E0A83E91D7}" type="presParOf" srcId="{5E0C2E76-E445-4177-8173-5C36B99AA2CE}" destId="{A049DFFB-6CA8-4034-8D37-F5065A96C344}" srcOrd="0" destOrd="0" presId="urn:microsoft.com/office/officeart/2005/8/layout/vProcess5"/>
    <dgm:cxn modelId="{FACFC6F3-6803-487E-8956-D5CE3641641B}" type="presParOf" srcId="{5E0C2E76-E445-4177-8173-5C36B99AA2CE}" destId="{2A27971D-4A7A-473B-A73C-F48000688382}" srcOrd="1" destOrd="0" presId="urn:microsoft.com/office/officeart/2005/8/layout/vProcess5"/>
    <dgm:cxn modelId="{66917223-37AB-452B-B862-62805200E2BA}" type="presParOf" srcId="{5E0C2E76-E445-4177-8173-5C36B99AA2CE}" destId="{431E37B1-3807-443E-8294-8D0BEF814EB0}" srcOrd="2" destOrd="0" presId="urn:microsoft.com/office/officeart/2005/8/layout/vProcess5"/>
    <dgm:cxn modelId="{751590B6-8F21-4D25-9C4A-D821AF1AC758}" type="presParOf" srcId="{5E0C2E76-E445-4177-8173-5C36B99AA2CE}" destId="{D663E896-2BD2-4B10-8A84-FD44F9C7A514}" srcOrd="3" destOrd="0" presId="urn:microsoft.com/office/officeart/2005/8/layout/vProcess5"/>
    <dgm:cxn modelId="{290F4D3A-C81F-487D-B673-7B0EDDE46B87}" type="presParOf" srcId="{5E0C2E76-E445-4177-8173-5C36B99AA2CE}" destId="{F112E878-E137-4761-AB75-41D8BB58D730}" srcOrd="4" destOrd="0" presId="urn:microsoft.com/office/officeart/2005/8/layout/vProcess5"/>
    <dgm:cxn modelId="{BFEF9AD5-AB06-4C2F-8926-E8AEB30411C2}" type="presParOf" srcId="{5E0C2E76-E445-4177-8173-5C36B99AA2CE}" destId="{A80790A0-D570-4363-BF80-8A9B50BDFEE4}" srcOrd="5" destOrd="0" presId="urn:microsoft.com/office/officeart/2005/8/layout/vProcess5"/>
    <dgm:cxn modelId="{2CA1ACDD-9FB6-484F-9DB9-94327A4E82C4}" type="presParOf" srcId="{5E0C2E76-E445-4177-8173-5C36B99AA2CE}" destId="{89703E0F-609B-4E35-BDBF-2F7E95AA827F}" srcOrd="6" destOrd="0" presId="urn:microsoft.com/office/officeart/2005/8/layout/vProcess5"/>
    <dgm:cxn modelId="{C318920A-54A8-470B-9163-ADEEE65F4DC7}" type="presParOf" srcId="{5E0C2E76-E445-4177-8173-5C36B99AA2CE}" destId="{ED0AD597-B695-453B-B1E5-EC5396199273}" srcOrd="7" destOrd="0" presId="urn:microsoft.com/office/officeart/2005/8/layout/vProcess5"/>
    <dgm:cxn modelId="{5D21A894-C043-42DF-8695-4BC6A776F276}" type="presParOf" srcId="{5E0C2E76-E445-4177-8173-5C36B99AA2CE}" destId="{31BC5FCC-806A-401B-953C-6B3F03FB97A5}" srcOrd="8" destOrd="0" presId="urn:microsoft.com/office/officeart/2005/8/layout/vProcess5"/>
    <dgm:cxn modelId="{ED4239CA-6C65-449D-8A2E-E9844D9517AC}" type="presParOf" srcId="{5E0C2E76-E445-4177-8173-5C36B99AA2CE}" destId="{48120CC4-A3F0-470F-8E39-C8D0AD433FC8}" srcOrd="9" destOrd="0" presId="urn:microsoft.com/office/officeart/2005/8/layout/vProcess5"/>
    <dgm:cxn modelId="{DEC73C70-92DC-4579-8729-BE128C0B4680}" type="presParOf" srcId="{5E0C2E76-E445-4177-8173-5C36B99AA2CE}" destId="{5BB09AF2-E347-465A-86B2-F5C7856790DB}" srcOrd="10" destOrd="0" presId="urn:microsoft.com/office/officeart/2005/8/layout/vProcess5"/>
    <dgm:cxn modelId="{B6CA614C-3D33-4D41-A6FF-286E664D59E8}" type="presParOf" srcId="{5E0C2E76-E445-4177-8173-5C36B99AA2CE}" destId="{69DC9DFA-5BBA-4A09-B7CB-3AA44BCA15C1}" srcOrd="11" destOrd="0" presId="urn:microsoft.com/office/officeart/2005/8/layout/vProcess5"/>
    <dgm:cxn modelId="{066A6C07-DC03-41AD-AC44-A158DC621972}" type="presParOf" srcId="{5E0C2E76-E445-4177-8173-5C36B99AA2CE}" destId="{2D74DE09-1828-489E-9A90-337FE4F347CB}" srcOrd="12" destOrd="0" presId="urn:microsoft.com/office/officeart/2005/8/layout/vProcess5"/>
    <dgm:cxn modelId="{697DBE03-8035-4BE6-BE8F-BC75DE5F7007}" type="presParOf" srcId="{5E0C2E76-E445-4177-8173-5C36B99AA2CE}" destId="{4073E65C-3B05-4A87-A8F5-B94C817A3F02}" srcOrd="13" destOrd="0" presId="urn:microsoft.com/office/officeart/2005/8/layout/vProcess5"/>
    <dgm:cxn modelId="{90C9E610-C6F0-4FC0-8C27-6924FD8100CC}" type="presParOf" srcId="{5E0C2E76-E445-4177-8173-5C36B99AA2CE}" destId="{258B3CAC-3764-49DA-A415-C5DFE528B825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105C9-71ED-4F08-8176-983CC3FB6EA8}">
      <dsp:nvSpPr>
        <dsp:cNvPr id="0" name=""/>
        <dsp:cNvSpPr/>
      </dsp:nvSpPr>
      <dsp:spPr>
        <a:xfrm>
          <a:off x="0" y="1861327"/>
          <a:ext cx="6900512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476E0F-7F66-4730-94D6-8FF4317899FB}">
      <dsp:nvSpPr>
        <dsp:cNvPr id="0" name=""/>
        <dsp:cNvSpPr/>
      </dsp:nvSpPr>
      <dsp:spPr>
        <a:xfrm>
          <a:off x="345025" y="709610"/>
          <a:ext cx="4830358" cy="141739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ETUDE NON INTERVENTIONNELLE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MONOCENTRIQUE RETROSPECTIVE  2007-2021 </a:t>
          </a:r>
          <a:endParaRPr lang="en-US" sz="1800" kern="1200" dirty="0"/>
        </a:p>
      </dsp:txBody>
      <dsp:txXfrm>
        <a:off x="414217" y="778802"/>
        <a:ext cx="4691974" cy="1279013"/>
      </dsp:txXfrm>
    </dsp:sp>
    <dsp:sp modelId="{E1DB7B94-189F-4741-83E8-41D6795CF8CE}">
      <dsp:nvSpPr>
        <dsp:cNvPr id="0" name=""/>
        <dsp:cNvSpPr/>
      </dsp:nvSpPr>
      <dsp:spPr>
        <a:xfrm>
          <a:off x="0" y="3210580"/>
          <a:ext cx="6900512" cy="1615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5556" tIns="374904" rIns="53555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/>
            <a:t>Nouveau-né 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Syndrome d’activation </a:t>
          </a:r>
          <a:r>
            <a:rPr lang="fr-FR" sz="1800" kern="1200" dirty="0" err="1"/>
            <a:t>lympho</a:t>
          </a:r>
          <a:r>
            <a:rPr lang="fr-FR" sz="1800" kern="1200" dirty="0"/>
            <a:t>-histiocytaire (score Histiocyte Society &gt;5/8)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Identification génétique </a:t>
          </a:r>
          <a:endParaRPr lang="en-US" sz="1800" kern="1200" dirty="0"/>
        </a:p>
      </dsp:txBody>
      <dsp:txXfrm>
        <a:off x="0" y="3210580"/>
        <a:ext cx="6900512" cy="1615950"/>
      </dsp:txXfrm>
    </dsp:sp>
    <dsp:sp modelId="{8D583432-2D2A-4A19-87E0-6E39DF246F9D}">
      <dsp:nvSpPr>
        <dsp:cNvPr id="0" name=""/>
        <dsp:cNvSpPr/>
      </dsp:nvSpPr>
      <dsp:spPr>
        <a:xfrm>
          <a:off x="345025" y="2412127"/>
          <a:ext cx="4830358" cy="106413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576" tIns="0" rIns="18257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CRITERES  D’INCLUSION</a:t>
          </a:r>
          <a:endParaRPr lang="en-US" sz="1800" kern="1200" dirty="0"/>
        </a:p>
      </dsp:txBody>
      <dsp:txXfrm>
        <a:off x="396972" y="2464074"/>
        <a:ext cx="4726464" cy="9602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7971D-4A7A-473B-A73C-F48000688382}">
      <dsp:nvSpPr>
        <dsp:cNvPr id="0" name=""/>
        <dsp:cNvSpPr/>
      </dsp:nvSpPr>
      <dsp:spPr>
        <a:xfrm>
          <a:off x="0" y="0"/>
          <a:ext cx="8097012" cy="7107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/>
            <a:t>13 enfants, 9 garçons, 4 filles, 3 prématurés</a:t>
          </a:r>
          <a:endParaRPr lang="en-US" sz="3000" kern="1200"/>
        </a:p>
      </dsp:txBody>
      <dsp:txXfrm>
        <a:off x="20819" y="20819"/>
        <a:ext cx="7246841" cy="669159"/>
      </dsp:txXfrm>
    </dsp:sp>
    <dsp:sp modelId="{431E37B1-3807-443E-8294-8D0BEF814EB0}">
      <dsp:nvSpPr>
        <dsp:cNvPr id="0" name=""/>
        <dsp:cNvSpPr/>
      </dsp:nvSpPr>
      <dsp:spPr>
        <a:xfrm>
          <a:off x="604647" y="809519"/>
          <a:ext cx="8097012" cy="710797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 dirty="0"/>
            <a:t>Génétique :  Perforine, </a:t>
          </a:r>
          <a:r>
            <a:rPr lang="fr-FR" sz="3000" kern="1200" dirty="0" err="1"/>
            <a:t>Munc</a:t>
          </a:r>
          <a:r>
            <a:rPr lang="fr-FR" sz="3000" kern="1200" dirty="0"/>
            <a:t> 13-4, Rab27a</a:t>
          </a:r>
          <a:endParaRPr lang="en-US" sz="3000" kern="1200" dirty="0"/>
        </a:p>
      </dsp:txBody>
      <dsp:txXfrm>
        <a:off x="625466" y="830338"/>
        <a:ext cx="6988708" cy="669159"/>
      </dsp:txXfrm>
    </dsp:sp>
    <dsp:sp modelId="{D663E896-2BD2-4B10-8A84-FD44F9C7A514}">
      <dsp:nvSpPr>
        <dsp:cNvPr id="0" name=""/>
        <dsp:cNvSpPr/>
      </dsp:nvSpPr>
      <dsp:spPr>
        <a:xfrm>
          <a:off x="1209293" y="1619039"/>
          <a:ext cx="8097012" cy="710797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/>
            <a:t>Age médian des 1</a:t>
          </a:r>
          <a:r>
            <a:rPr lang="fr-FR" sz="3000" kern="1200" baseline="30000"/>
            <a:t>er</a:t>
          </a:r>
          <a:r>
            <a:rPr lang="fr-FR" sz="3000" kern="1200"/>
            <a:t> signes : 2 j (0 à 37)</a:t>
          </a:r>
          <a:endParaRPr lang="en-US" sz="3000" kern="1200"/>
        </a:p>
      </dsp:txBody>
      <dsp:txXfrm>
        <a:off x="1230112" y="1639858"/>
        <a:ext cx="6988708" cy="669159"/>
      </dsp:txXfrm>
    </dsp:sp>
    <dsp:sp modelId="{F112E878-E137-4761-AB75-41D8BB58D730}">
      <dsp:nvSpPr>
        <dsp:cNvPr id="0" name=""/>
        <dsp:cNvSpPr/>
      </dsp:nvSpPr>
      <dsp:spPr>
        <a:xfrm>
          <a:off x="1813940" y="2428558"/>
          <a:ext cx="8097012" cy="710797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/>
            <a:t>Age médian au diagnostic : 22 j (0 à 57)</a:t>
          </a:r>
          <a:endParaRPr lang="en-US" sz="3000" kern="1200"/>
        </a:p>
      </dsp:txBody>
      <dsp:txXfrm>
        <a:off x="1834759" y="2449377"/>
        <a:ext cx="6988708" cy="669159"/>
      </dsp:txXfrm>
    </dsp:sp>
    <dsp:sp modelId="{A80790A0-D570-4363-BF80-8A9B50BDFEE4}">
      <dsp:nvSpPr>
        <dsp:cNvPr id="0" name=""/>
        <dsp:cNvSpPr/>
      </dsp:nvSpPr>
      <dsp:spPr>
        <a:xfrm>
          <a:off x="2418587" y="3238078"/>
          <a:ext cx="8097012" cy="710797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000" kern="1200"/>
            <a:t>3 hydrops fetalis</a:t>
          </a:r>
          <a:endParaRPr lang="en-US" sz="3000" kern="1200"/>
        </a:p>
      </dsp:txBody>
      <dsp:txXfrm>
        <a:off x="2439406" y="3258897"/>
        <a:ext cx="6988708" cy="669159"/>
      </dsp:txXfrm>
    </dsp:sp>
    <dsp:sp modelId="{89703E0F-609B-4E35-BDBF-2F7E95AA827F}">
      <dsp:nvSpPr>
        <dsp:cNvPr id="0" name=""/>
        <dsp:cNvSpPr/>
      </dsp:nvSpPr>
      <dsp:spPr>
        <a:xfrm>
          <a:off x="7634993" y="519277"/>
          <a:ext cx="462018" cy="46201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738947" y="519277"/>
        <a:ext cx="254110" cy="347669"/>
      </dsp:txXfrm>
    </dsp:sp>
    <dsp:sp modelId="{ED0AD597-B695-453B-B1E5-EC5396199273}">
      <dsp:nvSpPr>
        <dsp:cNvPr id="0" name=""/>
        <dsp:cNvSpPr/>
      </dsp:nvSpPr>
      <dsp:spPr>
        <a:xfrm>
          <a:off x="8239640" y="1328796"/>
          <a:ext cx="462018" cy="46201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8343594" y="1328796"/>
        <a:ext cx="254110" cy="347669"/>
      </dsp:txXfrm>
    </dsp:sp>
    <dsp:sp modelId="{31BC5FCC-806A-401B-953C-6B3F03FB97A5}">
      <dsp:nvSpPr>
        <dsp:cNvPr id="0" name=""/>
        <dsp:cNvSpPr/>
      </dsp:nvSpPr>
      <dsp:spPr>
        <a:xfrm>
          <a:off x="8844287" y="2126469"/>
          <a:ext cx="462018" cy="46201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8948241" y="2126469"/>
        <a:ext cx="254110" cy="347669"/>
      </dsp:txXfrm>
    </dsp:sp>
    <dsp:sp modelId="{48120CC4-A3F0-470F-8E39-C8D0AD433FC8}">
      <dsp:nvSpPr>
        <dsp:cNvPr id="0" name=""/>
        <dsp:cNvSpPr/>
      </dsp:nvSpPr>
      <dsp:spPr>
        <a:xfrm>
          <a:off x="9448934" y="2943887"/>
          <a:ext cx="462018" cy="46201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9552888" y="2943887"/>
        <a:ext cx="254110" cy="3476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27971D-4A7A-473B-A73C-F48000688382}">
      <dsp:nvSpPr>
        <dsp:cNvPr id="0" name=""/>
        <dsp:cNvSpPr/>
      </dsp:nvSpPr>
      <dsp:spPr>
        <a:xfrm>
          <a:off x="0" y="0"/>
          <a:ext cx="8312677" cy="82159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Greffe</a:t>
          </a:r>
          <a:r>
            <a:rPr lang="en-US" sz="2100" kern="1200" dirty="0"/>
            <a:t> de cellules </a:t>
          </a:r>
          <a:r>
            <a:rPr lang="en-US" sz="2100" kern="1200" dirty="0" err="1"/>
            <a:t>souches</a:t>
          </a:r>
          <a:r>
            <a:rPr lang="en-US" sz="2100" kern="1200" dirty="0"/>
            <a:t> </a:t>
          </a:r>
          <a:r>
            <a:rPr lang="en-US" sz="2100" kern="1200" dirty="0" err="1"/>
            <a:t>hématopoïétiques</a:t>
          </a:r>
          <a:endParaRPr lang="en-US" sz="2100" kern="1200" dirty="0"/>
        </a:p>
      </dsp:txBody>
      <dsp:txXfrm>
        <a:off x="24064" y="24064"/>
        <a:ext cx="7329979" cy="773471"/>
      </dsp:txXfrm>
    </dsp:sp>
    <dsp:sp modelId="{431E37B1-3807-443E-8294-8D0BEF814EB0}">
      <dsp:nvSpPr>
        <dsp:cNvPr id="0" name=""/>
        <dsp:cNvSpPr/>
      </dsp:nvSpPr>
      <dsp:spPr>
        <a:xfrm>
          <a:off x="620751" y="935710"/>
          <a:ext cx="8312677" cy="821599"/>
        </a:xfrm>
        <a:prstGeom prst="roundRect">
          <a:avLst>
            <a:gd name="adj" fmla="val 10000"/>
          </a:avLst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10/13 enfants guéris</a:t>
          </a:r>
        </a:p>
      </dsp:txBody>
      <dsp:txXfrm>
        <a:off x="644815" y="959774"/>
        <a:ext cx="7109757" cy="773471"/>
      </dsp:txXfrm>
    </dsp:sp>
    <dsp:sp modelId="{D663E896-2BD2-4B10-8A84-FD44F9C7A514}">
      <dsp:nvSpPr>
        <dsp:cNvPr id="0" name=""/>
        <dsp:cNvSpPr/>
      </dsp:nvSpPr>
      <dsp:spPr>
        <a:xfrm>
          <a:off x="1241503" y="1871421"/>
          <a:ext cx="8312677" cy="821599"/>
        </a:xfrm>
        <a:prstGeom prst="roundRect">
          <a:avLst>
            <a:gd name="adj" fmla="val 10000"/>
          </a:avLst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Greffe</a:t>
          </a:r>
          <a:r>
            <a:rPr lang="en-US" sz="2100" kern="1200" dirty="0"/>
            <a:t> difficile: </a:t>
          </a:r>
          <a:r>
            <a:rPr lang="en-US" sz="2100" kern="1200" dirty="0" err="1"/>
            <a:t>Haploidentique</a:t>
          </a:r>
          <a:r>
            <a:rPr lang="en-US" sz="2100" kern="1200" dirty="0"/>
            <a:t>, 8/13 enfants=&gt; </a:t>
          </a:r>
          <a:r>
            <a:rPr lang="en-US" sz="2100" kern="1200" dirty="0" err="1"/>
            <a:t>Réanimation</a:t>
          </a:r>
          <a:r>
            <a:rPr lang="en-US" sz="2100" kern="1200" dirty="0"/>
            <a:t> post-</a:t>
          </a:r>
          <a:r>
            <a:rPr lang="en-US" sz="2100" kern="1200" dirty="0" err="1"/>
            <a:t>greffe</a:t>
          </a:r>
          <a:endParaRPr lang="en-US" sz="2100" kern="1200" dirty="0"/>
        </a:p>
      </dsp:txBody>
      <dsp:txXfrm>
        <a:off x="1265567" y="1895485"/>
        <a:ext cx="7109757" cy="773471"/>
      </dsp:txXfrm>
    </dsp:sp>
    <dsp:sp modelId="{F112E878-E137-4761-AB75-41D8BB58D730}">
      <dsp:nvSpPr>
        <dsp:cNvPr id="0" name=""/>
        <dsp:cNvSpPr/>
      </dsp:nvSpPr>
      <dsp:spPr>
        <a:xfrm>
          <a:off x="1862255" y="2807131"/>
          <a:ext cx="8312677" cy="821599"/>
        </a:xfrm>
        <a:prstGeom prst="roundRect">
          <a:avLst>
            <a:gd name="adj" fmla="val 10000"/>
          </a:avLst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 err="1"/>
            <a:t>Réanimation</a:t>
          </a:r>
          <a:r>
            <a:rPr lang="en-US" sz="2100" kern="1200" dirty="0"/>
            <a:t> post-</a:t>
          </a:r>
          <a:r>
            <a:rPr lang="en-US" sz="2100" kern="1200" dirty="0" err="1"/>
            <a:t>greffe</a:t>
          </a:r>
          <a:r>
            <a:rPr lang="en-US" sz="2100" kern="1200" dirty="0"/>
            <a:t>: HTAP (50%), </a:t>
          </a:r>
          <a:r>
            <a:rPr lang="en-US" sz="2100" kern="1200" dirty="0" err="1"/>
            <a:t>bronchiolite</a:t>
          </a:r>
          <a:r>
            <a:rPr lang="en-US" sz="2100" kern="1200" dirty="0"/>
            <a:t> </a:t>
          </a:r>
          <a:r>
            <a:rPr lang="en-US" sz="2100" kern="1200" dirty="0" err="1"/>
            <a:t>oblitérante</a:t>
          </a:r>
          <a:r>
            <a:rPr lang="en-US" sz="2100" kern="1200" dirty="0"/>
            <a:t>, </a:t>
          </a:r>
          <a:r>
            <a:rPr lang="en-US" sz="2100" kern="1200" dirty="0" err="1"/>
            <a:t>Mucite</a:t>
          </a:r>
          <a:r>
            <a:rPr lang="en-US" sz="2100" kern="1200" dirty="0"/>
            <a:t> grade 4, </a:t>
          </a:r>
          <a:r>
            <a:rPr lang="en-US" sz="2100" kern="1200" dirty="0" err="1"/>
            <a:t>Fuite</a:t>
          </a:r>
          <a:r>
            <a:rPr lang="en-US" sz="2100" kern="1200" dirty="0"/>
            <a:t> </a:t>
          </a:r>
          <a:r>
            <a:rPr lang="en-US" sz="2100" kern="1200" dirty="0" err="1"/>
            <a:t>capillaire</a:t>
          </a:r>
          <a:r>
            <a:rPr lang="en-US" sz="2100" kern="1200" dirty="0"/>
            <a:t> et HTIC/</a:t>
          </a:r>
          <a:r>
            <a:rPr lang="en-US" sz="2100" kern="1200" dirty="0" err="1"/>
            <a:t>candidose</a:t>
          </a:r>
          <a:r>
            <a:rPr lang="en-US" sz="2100" kern="1200" dirty="0"/>
            <a:t> </a:t>
          </a:r>
          <a:r>
            <a:rPr lang="en-US" sz="2100" kern="1200" dirty="0" err="1"/>
            <a:t>cérébrale</a:t>
          </a:r>
          <a:endParaRPr lang="en-US" sz="2100" kern="1200" dirty="0"/>
        </a:p>
      </dsp:txBody>
      <dsp:txXfrm>
        <a:off x="1886319" y="2831195"/>
        <a:ext cx="7109757" cy="773471"/>
      </dsp:txXfrm>
    </dsp:sp>
    <dsp:sp modelId="{A80790A0-D570-4363-BF80-8A9B50BDFEE4}">
      <dsp:nvSpPr>
        <dsp:cNvPr id="0" name=""/>
        <dsp:cNvSpPr/>
      </dsp:nvSpPr>
      <dsp:spPr>
        <a:xfrm>
          <a:off x="2483007" y="3742842"/>
          <a:ext cx="8312677" cy="821599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3 Décès: HTAP, HTIC, Réactivation post-greffe</a:t>
          </a:r>
          <a:endParaRPr lang="en-US" sz="2100" kern="1200" dirty="0"/>
        </a:p>
      </dsp:txBody>
      <dsp:txXfrm>
        <a:off x="2507071" y="3766906"/>
        <a:ext cx="7109757" cy="773471"/>
      </dsp:txXfrm>
    </dsp:sp>
    <dsp:sp modelId="{89703E0F-609B-4E35-BDBF-2F7E95AA827F}">
      <dsp:nvSpPr>
        <dsp:cNvPr id="0" name=""/>
        <dsp:cNvSpPr/>
      </dsp:nvSpPr>
      <dsp:spPr>
        <a:xfrm>
          <a:off x="7778637" y="600224"/>
          <a:ext cx="534039" cy="5340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898796" y="600224"/>
        <a:ext cx="293721" cy="401864"/>
      </dsp:txXfrm>
    </dsp:sp>
    <dsp:sp modelId="{ED0AD597-B695-453B-B1E5-EC5396199273}">
      <dsp:nvSpPr>
        <dsp:cNvPr id="0" name=""/>
        <dsp:cNvSpPr/>
      </dsp:nvSpPr>
      <dsp:spPr>
        <a:xfrm>
          <a:off x="8399389" y="1535934"/>
          <a:ext cx="534039" cy="5340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519548" y="1535934"/>
        <a:ext cx="293721" cy="401864"/>
      </dsp:txXfrm>
    </dsp:sp>
    <dsp:sp modelId="{31BC5FCC-806A-401B-953C-6B3F03FB97A5}">
      <dsp:nvSpPr>
        <dsp:cNvPr id="0" name=""/>
        <dsp:cNvSpPr/>
      </dsp:nvSpPr>
      <dsp:spPr>
        <a:xfrm>
          <a:off x="9020141" y="2457952"/>
          <a:ext cx="534039" cy="5340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140300" y="2457952"/>
        <a:ext cx="293721" cy="401864"/>
      </dsp:txXfrm>
    </dsp:sp>
    <dsp:sp modelId="{48120CC4-A3F0-470F-8E39-C8D0AD433FC8}">
      <dsp:nvSpPr>
        <dsp:cNvPr id="0" name=""/>
        <dsp:cNvSpPr/>
      </dsp:nvSpPr>
      <dsp:spPr>
        <a:xfrm>
          <a:off x="9640893" y="3402791"/>
          <a:ext cx="534039" cy="53403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9761052" y="3402791"/>
        <a:ext cx="293721" cy="4018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2B423A-A9FE-42CB-987E-0774B78466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409BFC-8758-47A4-B557-175FDED0E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C157DE-0FEF-426F-83EA-E2C7378A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06F91A-7AE1-437D-959F-742AEF81B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90EB69-6C34-4576-945E-0469465B4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232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0FEA56-992B-4AE9-AA23-F4417B80D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B4889AF-2E1D-49C2-9034-3584F573D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CD4E7A-77C0-46D3-BB51-B5F007931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1479F6-6B10-4A29-88A2-AE22CA35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A6B93A-0137-40AA-875C-A0DCB2C81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001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B471988-7987-45EB-A1FA-5A4B812196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F0C9FC3-53D3-4774-BDCD-8ECE57FA3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DF174E6-F90B-423B-A907-81C3507F2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A061A16-274E-4A63-BC14-16B08192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CF0825-2F15-45C3-96DC-F52BAC5F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45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9C910-32B1-433D-8875-236E1FCE9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683352-4B76-43AB-AF6E-BDE750706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E8A40EB-19BF-45A4-A7FC-5A4FDC4E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2937EE-574B-40E8-9758-DA7CED4B2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24EA9E-29B3-4F7F-AF9A-50900E3FF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11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3B2F96-AAD8-4885-B2A8-C625E1D42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A18393-1C73-4AD9-8B7D-D7E651879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A606B9-7011-4132-AD01-401B1C948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6F24039-5AA6-4697-85CE-BDF0CCE8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41F3EC-C1D7-4EA9-827F-03BB61BD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54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33264A-1C93-4A50-9AB1-EBEF10F71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8B8F9F-5362-42A6-B78C-B4E9829FC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4327C1-6E08-4CCE-9D3D-E9410DBFF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25E39FA-64ED-4095-84CF-981C27CE4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982706-62ED-4D54-84BB-3288D9850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8EE528-7FAE-42E8-812F-D7BA98DCC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27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F50A1A-4A58-4E4A-B38C-0B60AAC23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DB2504-052C-46BB-A5E3-F24315421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01A0C5-BEFE-4772-BBD5-B820AA3DE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8CB30F2-FF32-4A2F-9299-A7FAB8C594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8784D7-5073-4D32-9DB4-4267D70B63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3138D73-946A-437A-B84A-68D888F5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E2B6B5-46E5-4A76-9282-2D0AF9751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9AE216E-FCF5-4CC5-9C23-D640B92CC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287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E38487-5A56-4707-85F5-8F2717B4A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474DC2-9C2F-4474-B185-706DC978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234CA5D-12D7-474A-82C3-5B1EE69F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027D7BC-4DEE-4CBE-A2BB-EA32AB4F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869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7AF8C18-262C-48C6-B002-E4FB9FAA9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0287A1A-F31C-4C25-96CF-B201EA014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3E8EB3-DF4F-42FC-8F99-26EDDA92F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79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3676BA-7C14-47FA-AE76-59959C811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9F3445-91F3-4D31-9A35-0D5E3564B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7A17CBC-580F-4C79-A3B5-B0C0AC3566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ECB99E-1A4D-4FEA-BB71-3C606CB7B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509CF8-12C3-4571-914E-CB8B94F16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A68A7F6-09A5-4C24-8503-1B4EBDFFA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29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2F20F8-1F2C-4BC5-918E-EFA466CB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9607DA-CB9D-42E5-A737-B491D7E939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4E1457-A7CE-4664-B1C5-6F45E1C427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470A42-7BAB-4632-B5CF-77B7ECB4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77D0886-8246-42CB-870B-49B940F6B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9659A0-9F46-496A-801E-37F6363E5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86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B947980-92EC-4D4C-8253-6E149FD51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EDCFDCE-FC8F-44B2-8E1F-B5ACCDFBC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B0D006-F67E-4605-A281-1F304F2055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79B87-E995-4832-A60D-854EEE2DC7D5}" type="datetimeFigureOut">
              <a:rPr lang="fr-FR" smtClean="0"/>
              <a:t>12/12/2021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B14902-16D0-4A52-BFA6-EBE4A34966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EDB07C-BE42-4DF4-BF7E-8CF723270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9CCFA-7CCA-423A-8DAC-D926F61CAE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78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517DE0-C128-41CD-9EB9-1242FBC784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314" y="407775"/>
            <a:ext cx="11507372" cy="923330"/>
          </a:xfrm>
        </p:spPr>
        <p:txBody>
          <a:bodyPr>
            <a:normAutofit fontScale="90000"/>
          </a:bodyPr>
          <a:lstStyle/>
          <a:p>
            <a:r>
              <a:rPr lang="fr-FR" dirty="0"/>
              <a:t>JOURNÉE SCIENTIFIQUE DU CMHP</a:t>
            </a:r>
            <a:br>
              <a:rPr lang="fr-FR" dirty="0"/>
            </a:br>
            <a:r>
              <a:rPr lang="fr-FR" sz="2200" dirty="0"/>
              <a:t>23 Septembre 2021</a:t>
            </a: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E72F421-BE3A-49B7-8B3B-1F2EA35BB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74" y="2166730"/>
            <a:ext cx="11507372" cy="1636644"/>
          </a:xfrm>
        </p:spPr>
        <p:txBody>
          <a:bodyPr>
            <a:noAutofit/>
          </a:bodyPr>
          <a:lstStyle/>
          <a:p>
            <a:r>
              <a:rPr lang="fr-FR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L’HÉMOPHAGOCYTOSE LYMPHO-HISTIOCYTAIRE (HLH) </a:t>
            </a:r>
          </a:p>
          <a:p>
            <a:r>
              <a:rPr lang="fr-FR" sz="40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DÉBUT NÉONATAL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FC632693-7553-41C1-8F8D-F5BE7BFE5D41}"/>
              </a:ext>
            </a:extLst>
          </p:cNvPr>
          <p:cNvSpPr txBox="1"/>
          <p:nvPr/>
        </p:nvSpPr>
        <p:spPr>
          <a:xfrm>
            <a:off x="8335618" y="5340626"/>
            <a:ext cx="35750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Kane Awa (Sénégal)</a:t>
            </a:r>
            <a:r>
              <a:rPr lang="fr-FR" dirty="0"/>
              <a:t>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ECCFB4A-8B21-475D-9138-729699A8A2D3}"/>
              </a:ext>
            </a:extLst>
          </p:cNvPr>
          <p:cNvSpPr txBox="1"/>
          <p:nvPr/>
        </p:nvSpPr>
        <p:spPr>
          <a:xfrm flipH="1">
            <a:off x="281354" y="4691270"/>
            <a:ext cx="6633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Unité </a:t>
            </a:r>
            <a:r>
              <a:rPr lang="fr-FR" dirty="0" err="1"/>
              <a:t>Immuno-Hématologie</a:t>
            </a:r>
            <a:r>
              <a:rPr lang="fr-FR" dirty="0"/>
              <a:t> et Rhumatologie pédiatrique</a:t>
            </a:r>
          </a:p>
          <a:p>
            <a:r>
              <a:rPr lang="fr-FR" dirty="0"/>
              <a:t>Hôpital Necker-Enfants malades, Paris</a:t>
            </a:r>
          </a:p>
          <a:p>
            <a:endParaRPr lang="fr-FR" dirty="0"/>
          </a:p>
          <a:p>
            <a:r>
              <a:rPr lang="fr-FR" dirty="0"/>
              <a:t>Pr S Blanche, Pr D </a:t>
            </a:r>
            <a:r>
              <a:rPr lang="fr-FR" dirty="0" err="1"/>
              <a:t>Moshous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9884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A6CCFB-4440-467D-8206-1FA66428B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075" y="57737"/>
            <a:ext cx="5314536" cy="715986"/>
          </a:xfrm>
        </p:spPr>
        <p:txBody>
          <a:bodyPr>
            <a:normAutofit/>
          </a:bodyPr>
          <a:lstStyle/>
          <a:p>
            <a:r>
              <a:rPr lang="fr-FR" sz="2400" dirty="0"/>
              <a:t>Awa Kane/ REHP</a:t>
            </a: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5" descr="Une image contenant carte&#10;&#10;Description générée automatiquement">
            <a:extLst>
              <a:ext uri="{FF2B5EF4-FFF2-40B4-BE49-F238E27FC236}">
                <a16:creationId xmlns:a16="http://schemas.microsoft.com/office/drawing/2014/main" id="{510F13D5-7150-48E8-9DBC-FFAE0C2193E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5568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sp useBgFill="1">
        <p:nvSpPr>
          <p:cNvPr id="48" name="Espace réservé du contenu 2">
            <a:extLst>
              <a:ext uri="{FF2B5EF4-FFF2-40B4-BE49-F238E27FC236}">
                <a16:creationId xmlns:a16="http://schemas.microsoft.com/office/drawing/2014/main" id="{283344F0-E75E-4E87-8CB1-1BE80A1C8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9220" y="576775"/>
            <a:ext cx="6582777" cy="6281225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Découverte Prise en charge DIP: </a:t>
            </a:r>
          </a:p>
          <a:p>
            <a:pPr marL="0" indent="0"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-Affection encore peu connu / déficit immunitaire dominé/VIH</a:t>
            </a:r>
          </a:p>
          <a:p>
            <a:pPr marL="0" indent="0">
              <a:buNone/>
            </a:pP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-Equipe en cours de formation (Immunologistes, pédiatres, hématologistes, association de malades)</a:t>
            </a:r>
          </a:p>
          <a:p>
            <a:pPr marL="0" indent="0">
              <a:buNone/>
            </a:pP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VIH/ DIP : Similitudes/  leçon acquises </a:t>
            </a:r>
          </a:p>
          <a:p>
            <a:pPr marL="0" indent="0">
              <a:buNone/>
            </a:pP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Stage UIHR</a:t>
            </a:r>
          </a:p>
          <a:p>
            <a:pPr marL="0" indent="0"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r-F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Appproche</a:t>
            </a: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 diagnostique systématisée, prise en charge/ type DIP</a:t>
            </a:r>
          </a:p>
          <a:p>
            <a:pPr marL="0" indent="0">
              <a:buNone/>
            </a:pPr>
            <a:endParaRPr lang="fr-FR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Objectifs / retour au Sénégal: </a:t>
            </a:r>
          </a:p>
          <a:p>
            <a:pPr marL="0" indent="0"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Court-Moyen terme : appliquer cette approche afin de diagnostiquer plus d’enfants, et proposer une approche thérapeutique simplifiée (antibioprophylaxie, cure d’</a:t>
            </a:r>
            <a:r>
              <a:rPr lang="fr-F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Ig</a:t>
            </a: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fr-FR" sz="1800" b="1" dirty="0">
                <a:latin typeface="Arial" panose="020B0604020202020204" pitchFamily="34" charset="0"/>
                <a:cs typeface="Arial" panose="020B0604020202020204" pitchFamily="34" charset="0"/>
              </a:rPr>
              <a:t>Long terme: GMO/ non encore accessible (Maghreb, Afrique du Sud)</a:t>
            </a:r>
          </a:p>
          <a:p>
            <a:pPr marL="0" indent="0">
              <a:buNone/>
            </a:pPr>
            <a:endParaRPr lang="fr-F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9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fr-FR" sz="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fr-FR" sz="900" dirty="0"/>
          </a:p>
          <a:p>
            <a:pPr>
              <a:buFont typeface="Wingdings" panose="05000000000000000000" pitchFamily="2" charset="2"/>
              <a:buChar char="Ø"/>
            </a:pPr>
            <a:endParaRPr lang="fr-FR" sz="900" dirty="0"/>
          </a:p>
          <a:p>
            <a:pPr>
              <a:buFont typeface="Wingdings" panose="05000000000000000000" pitchFamily="2" charset="2"/>
              <a:buChar char="Ø"/>
            </a:pPr>
            <a:endParaRPr lang="fr-FR" sz="900" dirty="0"/>
          </a:p>
          <a:p>
            <a:pPr>
              <a:buFont typeface="Wingdings" panose="05000000000000000000" pitchFamily="2" charset="2"/>
              <a:buChar char="Ø"/>
            </a:pPr>
            <a:endParaRPr lang="fr-FR" sz="900" dirty="0"/>
          </a:p>
          <a:p>
            <a:pPr>
              <a:buFont typeface="Wingdings" panose="05000000000000000000" pitchFamily="2" charset="2"/>
              <a:buChar char="Ø"/>
            </a:pPr>
            <a:endParaRPr lang="fr-FR" sz="900" dirty="0"/>
          </a:p>
          <a:p>
            <a:pPr marL="0" indent="0">
              <a:buNone/>
            </a:pPr>
            <a:endParaRPr lang="fr-FR" sz="900" dirty="0"/>
          </a:p>
          <a:p>
            <a:pPr marL="0" indent="0">
              <a:buNone/>
            </a:pPr>
            <a:endParaRPr lang="fr-FR" sz="900" dirty="0"/>
          </a:p>
          <a:p>
            <a:pPr>
              <a:buFont typeface="Wingdings" panose="05000000000000000000" pitchFamily="2" charset="2"/>
              <a:buChar char="Ø"/>
            </a:pP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872433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7D2FC17-8F28-454E-9EFD-B1CEE36B7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/>
              <a:t>Remerciements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9C22F0-7DF5-40E0-9679-1B850FDF9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54520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200" dirty="0"/>
              <a:t>CMHP</a:t>
            </a:r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/>
              <a:t>Pr Stéphane Blanche</a:t>
            </a:r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/>
              <a:t>Pr Ousmane Ndiaye</a:t>
            </a:r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/>
              <a:t>Pr Despina </a:t>
            </a:r>
            <a:r>
              <a:rPr lang="fr-FR" sz="2200" dirty="0" err="1"/>
              <a:t>Moshous</a:t>
            </a: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/>
              <a:t>Pr </a:t>
            </a:r>
            <a:r>
              <a:rPr lang="fr-FR" sz="2200" dirty="0" err="1"/>
              <a:t>Dièye</a:t>
            </a:r>
            <a:r>
              <a:rPr lang="fr-FR" sz="2200" dirty="0"/>
              <a:t> </a:t>
            </a:r>
            <a:r>
              <a:rPr lang="fr-FR" sz="2200" dirty="0" err="1"/>
              <a:t>Tandakha</a:t>
            </a: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/>
              <a:t>Toute l’équipe de l’UIHR</a:t>
            </a:r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200" dirty="0"/>
              <a:t>Tous mes </a:t>
            </a:r>
            <a:r>
              <a:rPr lang="fr-FR" sz="2200" dirty="0" err="1"/>
              <a:t>co</a:t>
            </a:r>
            <a:r>
              <a:rPr lang="fr-FR" sz="2200" dirty="0"/>
              <a:t>-internes des différents semestres à l’UIHR</a:t>
            </a:r>
          </a:p>
          <a:p>
            <a:pPr marL="0" indent="0">
              <a:buNone/>
            </a:pP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366805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Syndrome d’Activation </a:t>
            </a:r>
            <a:r>
              <a:rPr lang="fr-FR" dirty="0" err="1"/>
              <a:t>Macrophagique</a:t>
            </a:r>
            <a:r>
              <a:rPr lang="fr-FR" dirty="0"/>
              <a:t> </a:t>
            </a:r>
          </a:p>
        </p:txBody>
      </p:sp>
      <p:sp>
        <p:nvSpPr>
          <p:cNvPr id="4" name="Ellipse 3"/>
          <p:cNvSpPr/>
          <p:nvPr/>
        </p:nvSpPr>
        <p:spPr>
          <a:xfrm>
            <a:off x="2719953" y="1968286"/>
            <a:ext cx="3494867" cy="185204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Biologie</a:t>
            </a:r>
          </a:p>
          <a:p>
            <a:pPr algn="ctr"/>
            <a:r>
              <a:rPr lang="fr-FR" dirty="0" err="1">
                <a:solidFill>
                  <a:schemeClr val="tx1"/>
                </a:solidFill>
              </a:rPr>
              <a:t>Pancytopénie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err="1">
                <a:solidFill>
                  <a:schemeClr val="tx1"/>
                </a:solidFill>
              </a:rPr>
              <a:t>Fibrinopénie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dirty="0" err="1">
                <a:solidFill>
                  <a:schemeClr val="tx1"/>
                </a:solidFill>
              </a:rPr>
              <a:t>Hyperferritinemie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827362" y="1968286"/>
            <a:ext cx="4183250" cy="1883044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tx1"/>
                </a:solidFill>
              </a:rPr>
              <a:t>Clinique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Fièvre 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Hépatosplénomégalie </a:t>
            </a:r>
          </a:p>
          <a:p>
            <a:pPr algn="ctr"/>
            <a:r>
              <a:rPr lang="fr-FR" dirty="0" err="1">
                <a:solidFill>
                  <a:schemeClr val="tx1"/>
                </a:solidFill>
              </a:rPr>
              <a:t>Oedeme</a:t>
            </a:r>
            <a:r>
              <a:rPr lang="fr-F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Ellipse 5"/>
          <p:cNvSpPr/>
          <p:nvPr/>
        </p:nvSpPr>
        <p:spPr>
          <a:xfrm>
            <a:off x="4180669" y="2735777"/>
            <a:ext cx="4375685" cy="2989319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>
              <a:solidFill>
                <a:schemeClr val="tx1"/>
              </a:solidFill>
            </a:endParaRPr>
          </a:p>
          <a:p>
            <a:pPr algn="ctr"/>
            <a:endParaRPr lang="fr-FR" sz="2400" b="1" dirty="0">
              <a:solidFill>
                <a:schemeClr val="tx1"/>
              </a:solidFill>
            </a:endParaRPr>
          </a:p>
          <a:p>
            <a:pPr algn="ctr"/>
            <a:endParaRPr lang="fr-FR" sz="2400" b="1" dirty="0">
              <a:solidFill>
                <a:schemeClr val="tx1"/>
              </a:solidFill>
            </a:endParaRPr>
          </a:p>
          <a:p>
            <a:pPr algn="ctr"/>
            <a:r>
              <a:rPr lang="fr-FR" sz="2400" b="1" dirty="0">
                <a:solidFill>
                  <a:schemeClr val="tx1"/>
                </a:solidFill>
              </a:rPr>
              <a:t>Cytologie</a:t>
            </a:r>
          </a:p>
          <a:p>
            <a:pPr algn="ctr"/>
            <a:r>
              <a:rPr lang="fr-FR" dirty="0" err="1">
                <a:solidFill>
                  <a:schemeClr val="tx1"/>
                </a:solidFill>
              </a:rPr>
              <a:t>Hemophagocytose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1585388"/>
            <a:ext cx="172806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GENETIQUE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8585" y="4052807"/>
            <a:ext cx="189176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INFECTIEUX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911166" y="1419467"/>
            <a:ext cx="1861089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AUTOIMMUNITE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11166" y="4223288"/>
            <a:ext cx="205352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ONCOLOGIE</a:t>
            </a: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1383" y="3362977"/>
            <a:ext cx="1524258" cy="945708"/>
          </a:xfrm>
          <a:prstGeom prst="rect">
            <a:avLst/>
          </a:prstGeom>
        </p:spPr>
      </p:pic>
      <p:sp>
        <p:nvSpPr>
          <p:cNvPr id="14" name="ZoneTexte 13"/>
          <p:cNvSpPr txBox="1"/>
          <p:nvPr/>
        </p:nvSpPr>
        <p:spPr>
          <a:xfrm>
            <a:off x="640154" y="5890063"/>
            <a:ext cx="10895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b="1" dirty="0"/>
              <a:t>ACTIVATION PATHOLOGIQUE DU LYMPHOCYTE T CYTOTOXIQUE</a:t>
            </a:r>
          </a:p>
        </p:txBody>
      </p:sp>
    </p:spTree>
    <p:extLst>
      <p:ext uri="{BB962C8B-B14F-4D97-AF65-F5344CB8AC3E}">
        <p14:creationId xmlns:p14="http://schemas.microsoft.com/office/powerpoint/2010/main" val="365234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571E5E8F-0792-4E59-9E96-B6F7DE651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 fontScale="92500"/>
          </a:bodyPr>
          <a:lstStyle/>
          <a:p>
            <a:r>
              <a:rPr lang="en-US" sz="2200" dirty="0" err="1"/>
              <a:t>Majorité</a:t>
            </a:r>
            <a:r>
              <a:rPr lang="en-US" sz="2200" dirty="0"/>
              <a:t> HLH </a:t>
            </a:r>
            <a:r>
              <a:rPr lang="en-US" sz="2200" dirty="0" err="1"/>
              <a:t>génétique</a:t>
            </a:r>
            <a:r>
              <a:rPr lang="en-US" sz="2200" dirty="0"/>
              <a:t>/ </a:t>
            </a:r>
            <a:r>
              <a:rPr lang="en-US" sz="2200" dirty="0" err="1"/>
              <a:t>défaut</a:t>
            </a:r>
            <a:r>
              <a:rPr lang="en-US" sz="2200" dirty="0"/>
              <a:t> granules </a:t>
            </a:r>
            <a:r>
              <a:rPr lang="en-US" sz="2200" dirty="0" err="1"/>
              <a:t>cytotoxique</a:t>
            </a:r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 err="1"/>
              <a:t>Défaut</a:t>
            </a:r>
            <a:r>
              <a:rPr lang="en-US" sz="2200" dirty="0"/>
              <a:t> </a:t>
            </a:r>
            <a:r>
              <a:rPr lang="en-US" sz="2200" dirty="0" err="1"/>
              <a:t>cytotoxité</a:t>
            </a:r>
            <a:r>
              <a:rPr lang="en-US" sz="2200" dirty="0"/>
              <a:t> =&gt; Activation </a:t>
            </a:r>
            <a:r>
              <a:rPr lang="en-US" sz="2200" dirty="0" err="1"/>
              <a:t>incontrôlée</a:t>
            </a:r>
            <a:r>
              <a:rPr lang="en-US" sz="2200" dirty="0"/>
              <a:t> du LT CD8/ CPA</a:t>
            </a:r>
          </a:p>
          <a:p>
            <a:endParaRPr lang="en-US" sz="2200" dirty="0"/>
          </a:p>
          <a:p>
            <a:r>
              <a:rPr lang="en-US" sz="2200" dirty="0" err="1"/>
              <a:t>Signes</a:t>
            </a:r>
            <a:r>
              <a:rPr lang="en-US" sz="2200" dirty="0"/>
              <a:t> </a:t>
            </a:r>
            <a:r>
              <a:rPr lang="en-US" sz="2200" dirty="0" err="1"/>
              <a:t>clinico-biologique</a:t>
            </a:r>
            <a:endParaRPr lang="en-US" sz="2200" dirty="0"/>
          </a:p>
        </p:txBody>
      </p:sp>
      <p:pic>
        <p:nvPicPr>
          <p:cNvPr id="4" name="Espace réservé du contenu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374" y="-2377440"/>
            <a:ext cx="8293626" cy="8595360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A7989F00-A60C-4F5E-A2D7-8EF6433BB1CD}"/>
              </a:ext>
            </a:extLst>
          </p:cNvPr>
          <p:cNvSpPr txBox="1"/>
          <p:nvPr/>
        </p:nvSpPr>
        <p:spPr>
          <a:xfrm>
            <a:off x="733279" y="1650426"/>
            <a:ext cx="31877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+mj-lt"/>
              </a:rPr>
              <a:t>Rappel</a:t>
            </a:r>
          </a:p>
        </p:txBody>
      </p:sp>
    </p:spTree>
    <p:extLst>
      <p:ext uri="{BB962C8B-B14F-4D97-AF65-F5344CB8AC3E}">
        <p14:creationId xmlns:p14="http://schemas.microsoft.com/office/powerpoint/2010/main" val="342339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A6CCFB-4440-467D-8206-1FA66428B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5" y="640823"/>
            <a:ext cx="3152570" cy="5583148"/>
          </a:xfrm>
        </p:spPr>
        <p:txBody>
          <a:bodyPr anchor="ctr">
            <a:normAutofit/>
          </a:bodyPr>
          <a:lstStyle/>
          <a:p>
            <a:r>
              <a:rPr lang="fr-FR" sz="3400" dirty="0"/>
              <a:t>METHODOLOGIE</a:t>
            </a:r>
          </a:p>
        </p:txBody>
      </p:sp>
      <p:sp>
        <p:nvSpPr>
          <p:cNvPr id="44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Espace réservé du contenu 2">
            <a:extLst>
              <a:ext uri="{FF2B5EF4-FFF2-40B4-BE49-F238E27FC236}">
                <a16:creationId xmlns:a16="http://schemas.microsoft.com/office/drawing/2014/main" id="{6B3C5A71-E41C-4A21-8E4B-DFFEC0902C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62164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788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A6CCFB-4440-467D-8206-1FA66428B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/>
              <a:t>Résultats </a:t>
            </a:r>
          </a:p>
        </p:txBody>
      </p:sp>
      <p:sp>
        <p:nvSpPr>
          <p:cNvPr id="39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Espace réservé du contenu 2">
            <a:extLst>
              <a:ext uri="{FF2B5EF4-FFF2-40B4-BE49-F238E27FC236}">
                <a16:creationId xmlns:a16="http://schemas.microsoft.com/office/drawing/2014/main" id="{4FDC5B0D-07A2-4ED7-9FA7-10DBF013C7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0728503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5097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2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A6CCFB-4440-467D-8206-1FA66428B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fr-FR" sz="5400" dirty="0"/>
              <a:t>Résultats </a:t>
            </a:r>
          </a:p>
        </p:txBody>
      </p:sp>
      <p:sp>
        <p:nvSpPr>
          <p:cNvPr id="48" name="sketch line">
            <a:extLst>
              <a:ext uri="{FF2B5EF4-FFF2-40B4-BE49-F238E27FC236}">
                <a16:creationId xmlns:a16="http://schemas.microsoft.com/office/drawing/2014/main" id="{6357EC4F-235E-4222-A36F-C7878ACE37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3344F0-E75E-4E87-8CB1-1BE80A1C8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Réanimation : 12/13 enfants </a:t>
            </a:r>
          </a:p>
          <a:p>
            <a:pPr marL="0" indent="0">
              <a:buNone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Ventilation Invasive : 7/13</a:t>
            </a:r>
          </a:p>
          <a:p>
            <a:pPr marL="0" indent="0">
              <a:buNone/>
            </a:pPr>
            <a:endParaRPr 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 marL="0" indent="0">
              <a:buNone/>
            </a:pPr>
            <a:endParaRPr lang="fr-FR" sz="2200" dirty="0"/>
          </a:p>
          <a:p>
            <a:pPr>
              <a:buFont typeface="Wingdings" panose="05000000000000000000" pitchFamily="2" charset="2"/>
              <a:buChar char="Ø"/>
            </a:pPr>
            <a:endParaRPr lang="fr-FR" sz="2200" dirty="0"/>
          </a:p>
        </p:txBody>
      </p:sp>
      <p:graphicFrame>
        <p:nvGraphicFramePr>
          <p:cNvPr id="12" name="Graphique 11">
            <a:extLst>
              <a:ext uri="{FF2B5EF4-FFF2-40B4-BE49-F238E27FC236}">
                <a16:creationId xmlns:a16="http://schemas.microsoft.com/office/drawing/2014/main" id="{9928BE05-11F7-4E01-9742-DFAF5BFCB1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5944280"/>
              </p:ext>
            </p:extLst>
          </p:nvPr>
        </p:nvGraphicFramePr>
        <p:xfrm>
          <a:off x="4654296" y="190566"/>
          <a:ext cx="6903720" cy="6311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1143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A6CCFB-4440-467D-8206-1FA66428B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fr-FR" sz="4600" dirty="0"/>
              <a:t>Résultats </a:t>
            </a:r>
          </a:p>
        </p:txBody>
      </p:sp>
      <p:sp>
        <p:nvSpPr>
          <p:cNvPr id="38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83344F0-E75E-4E87-8CB1-1BE80A1C8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pPr>
              <a:buFontTx/>
              <a:buChar char="-"/>
            </a:pPr>
            <a:r>
              <a:rPr lang="fr-FR" sz="1700" dirty="0">
                <a:latin typeface="Arial" panose="020B0604020202020204" pitchFamily="34" charset="0"/>
                <a:cs typeface="Arial" panose="020B0604020202020204" pitchFamily="34" charset="0"/>
              </a:rPr>
              <a:t>IMMUNOSUPPRESSION PAR ANTICORPS MONOCLONAL ANTI LYMPHOCYTAIRE T (CD52): ALEMTUZUMAB Mab </a:t>
            </a:r>
            <a:r>
              <a:rPr lang="fr-FR" sz="1700" dirty="0" err="1">
                <a:latin typeface="Arial" panose="020B0604020202020204" pitchFamily="34" charset="0"/>
                <a:cs typeface="Arial" panose="020B0604020202020204" pitchFamily="34" charset="0"/>
              </a:rPr>
              <a:t>Campath</a:t>
            </a:r>
            <a:r>
              <a:rPr lang="fr-FR" sz="1700" baseline="30000" dirty="0">
                <a:latin typeface="Arial" panose="020B0604020202020204" pitchFamily="34" charset="0"/>
                <a:cs typeface="Arial" panose="020B0604020202020204" pitchFamily="34" charset="0"/>
              </a:rPr>
              <a:t>®</a:t>
            </a:r>
          </a:p>
          <a:p>
            <a:pPr marL="0" indent="0">
              <a:buNone/>
            </a:pPr>
            <a:endParaRPr lang="fr-FR" sz="17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fr-FR" sz="1700" dirty="0">
                <a:latin typeface="Arial" panose="020B0604020202020204" pitchFamily="34" charset="0"/>
                <a:cs typeface="Arial" panose="020B0604020202020204" pitchFamily="34" charset="0"/>
              </a:rPr>
              <a:t>Association : CYCLOSPORINE + CORTICOIDES</a:t>
            </a:r>
          </a:p>
          <a:p>
            <a:pPr>
              <a:buFontTx/>
              <a:buChar char="-"/>
            </a:pPr>
            <a:endParaRPr lang="fr-F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fr-F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17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fr-FR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fr-FR" sz="1700" dirty="0"/>
          </a:p>
          <a:p>
            <a:pPr>
              <a:buFont typeface="Wingdings" panose="05000000000000000000" pitchFamily="2" charset="2"/>
              <a:buChar char="Ø"/>
            </a:pPr>
            <a:endParaRPr lang="fr-FR" sz="1700" dirty="0"/>
          </a:p>
          <a:p>
            <a:pPr>
              <a:buFont typeface="Wingdings" panose="05000000000000000000" pitchFamily="2" charset="2"/>
              <a:buChar char="Ø"/>
            </a:pPr>
            <a:endParaRPr lang="fr-FR" sz="1700" dirty="0"/>
          </a:p>
          <a:p>
            <a:pPr>
              <a:buFont typeface="Wingdings" panose="05000000000000000000" pitchFamily="2" charset="2"/>
              <a:buChar char="Ø"/>
            </a:pPr>
            <a:endParaRPr lang="fr-FR" sz="1700" dirty="0"/>
          </a:p>
          <a:p>
            <a:pPr>
              <a:buFont typeface="Wingdings" panose="05000000000000000000" pitchFamily="2" charset="2"/>
              <a:buChar char="Ø"/>
            </a:pPr>
            <a:endParaRPr lang="fr-FR" sz="1700" dirty="0"/>
          </a:p>
          <a:p>
            <a:pPr marL="0" indent="0">
              <a:buNone/>
            </a:pPr>
            <a:endParaRPr lang="fr-FR" sz="1700" dirty="0"/>
          </a:p>
          <a:p>
            <a:pPr marL="0" indent="0">
              <a:buNone/>
            </a:pPr>
            <a:endParaRPr lang="fr-FR" sz="1700" dirty="0"/>
          </a:p>
          <a:p>
            <a:pPr>
              <a:buFont typeface="Wingdings" panose="05000000000000000000" pitchFamily="2" charset="2"/>
              <a:buChar char="Ø"/>
            </a:pPr>
            <a:endParaRPr lang="fr-FR" sz="1700" dirty="0"/>
          </a:p>
        </p:txBody>
      </p:sp>
      <p:graphicFrame>
        <p:nvGraphicFramePr>
          <p:cNvPr id="9" name="Graphique 8">
            <a:extLst>
              <a:ext uri="{FF2B5EF4-FFF2-40B4-BE49-F238E27FC236}">
                <a16:creationId xmlns:a16="http://schemas.microsoft.com/office/drawing/2014/main" id="{EAE163F6-2BB2-4B26-9010-0EA9A6EA45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3455804"/>
              </p:ext>
            </p:extLst>
          </p:nvPr>
        </p:nvGraphicFramePr>
        <p:xfrm>
          <a:off x="4654296" y="640080"/>
          <a:ext cx="6903720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3057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0A6CCFB-4440-467D-8206-1FA66428B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/>
              <a:t>Résultats </a:t>
            </a:r>
          </a:p>
        </p:txBody>
      </p:sp>
      <p:sp>
        <p:nvSpPr>
          <p:cNvPr id="39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" name="Espace réservé du contenu 2">
            <a:extLst>
              <a:ext uri="{FF2B5EF4-FFF2-40B4-BE49-F238E27FC236}">
                <a16:creationId xmlns:a16="http://schemas.microsoft.com/office/drawing/2014/main" id="{4FDC5B0D-07A2-4ED7-9FA7-10DBF013C7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53472"/>
              </p:ext>
            </p:extLst>
          </p:nvPr>
        </p:nvGraphicFramePr>
        <p:xfrm>
          <a:off x="556591" y="2055813"/>
          <a:ext cx="10795685" cy="4564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6657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8D8F0FC-8824-4C09-8256-0CAAD99EF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dirty="0"/>
              <a:t>Conclusion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F557472-F8CC-4813-A9C4-FD70D141DF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Lymphohistiocytose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latin typeface="Arial" panose="020B0604020202020204" pitchFamily="34" charset="0"/>
                <a:cs typeface="Arial" panose="020B0604020202020204" pitchFamily="34" charset="0"/>
              </a:rPr>
              <a:t>Hémophagocytaire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génétique à début néonatal : Affection rare, sévère mais curable</a:t>
            </a:r>
          </a:p>
          <a:p>
            <a:pPr marL="0" indent="0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Intérêt des traitements ciblés / GMO</a:t>
            </a:r>
          </a:p>
          <a:p>
            <a:pPr marL="0" indent="0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708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683</TotalTime>
  <Words>387</Words>
  <Application>Microsoft Office PowerPoint</Application>
  <PresentationFormat>Grand écran</PresentationFormat>
  <Paragraphs>142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Thème Office</vt:lpstr>
      <vt:lpstr>JOURNÉE SCIENTIFIQUE DU CMHP 23 Septembre 2021</vt:lpstr>
      <vt:lpstr>Le Syndrome d’Activation Macrophagique </vt:lpstr>
      <vt:lpstr>Présentation PowerPoint</vt:lpstr>
      <vt:lpstr>METHODOLOGIE</vt:lpstr>
      <vt:lpstr>Résultats </vt:lpstr>
      <vt:lpstr>Résultats </vt:lpstr>
      <vt:lpstr>Résultats </vt:lpstr>
      <vt:lpstr>Résultats </vt:lpstr>
      <vt:lpstr>Conclusion</vt:lpstr>
      <vt:lpstr>Awa Kane/ REHP</vt:lpstr>
      <vt:lpstr>Remerciements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33ème Cérémonie de remise de prix aux jeunes praticiens en formation</dc:title>
  <dc:creator>awa kane</dc:creator>
  <cp:lastModifiedBy>Monique Bouazza</cp:lastModifiedBy>
  <cp:revision>26</cp:revision>
  <dcterms:created xsi:type="dcterms:W3CDTF">2021-09-11T04:51:29Z</dcterms:created>
  <dcterms:modified xsi:type="dcterms:W3CDTF">2021-12-12T09:28:10Z</dcterms:modified>
</cp:coreProperties>
</file>